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9" r:id="rId2"/>
    <p:sldId id="262" r:id="rId3"/>
    <p:sldId id="264" r:id="rId4"/>
    <p:sldId id="265" r:id="rId5"/>
    <p:sldId id="266" r:id="rId6"/>
    <p:sldId id="268" r:id="rId7"/>
    <p:sldId id="269" r:id="rId8"/>
    <p:sldId id="270" r:id="rId9"/>
    <p:sldId id="271" r:id="rId10"/>
    <p:sldId id="273"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7" d="100"/>
          <a:sy n="77" d="100"/>
        </p:scale>
        <p:origin x="-60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726ED139-0480-4198-83E2-68CE0B25BC9B}" type="datetimeFigureOut">
              <a:rPr lang="en-US" dirty="0"/>
              <a:pPr/>
              <a:t>7/18/2019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97CE23-3B6A-482C-9BEA-F32A9EB44C40}"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39C8FD-9717-4D78-9D01-4CBD0AC8CAE0}"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82BD47-5F5E-4508-9DFC-0021F20B392D}"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ru-RU" smtClean="0"/>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BB23E3-326B-4424-9A50-2CBB9CA4B2E5}"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A09F6F-C437-48B6-80BB-8E50899C06AF}" type="datetimeFigureOut">
              <a:rPr lang="en-US" dirty="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smtClean="0"/>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A776D14-B85F-4865-804C-5734F9C85CDD}" type="datetimeFigureOut">
              <a:rPr lang="en-US" dirty="0"/>
              <a:pPr/>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956C38-6601-4688-9146-5E61D8B04598}" type="datetimeFigureOut">
              <a:rPr lang="en-US" dirty="0"/>
              <a:pPr/>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6061E-CDAE-49E3-92CB-288B639C3B6F}" type="datetimeFigureOut">
              <a:rPr lang="en-US" dirty="0"/>
              <a:pPr/>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ru-RU" smtClean="0"/>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5E9851-4767-4B63-B36B-F772D06043F2}" type="datetimeFigureOut">
              <a:rPr lang="en-US" dirty="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09A586-BE94-448D-BAE3-D5D323B9149F}" type="datetimeFigureOut">
              <a:rPr lang="en-US" dirty="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ADDEAF24-54CC-4408-99B3-A70A172EFF44}" type="datetimeFigureOut">
              <a:rPr lang="en-US" dirty="0"/>
              <a:pPr/>
              <a:t>7/18/2019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011" y="4359351"/>
            <a:ext cx="9907398" cy="713016"/>
          </a:xfrm>
          <a:prstGeom prst="rect">
            <a:avLst/>
          </a:prstGeom>
        </p:spPr>
        <p:txBody>
          <a:bodyPr wrap="square">
            <a:spAutoFit/>
          </a:bodyPr>
          <a:lstStyle/>
          <a:p>
            <a:pPr algn="ctr">
              <a:spcBef>
                <a:spcPts val="600"/>
              </a:spcBef>
              <a:spcAft>
                <a:spcPts val="400"/>
              </a:spcAft>
            </a:pPr>
            <a:endParaRPr lang="en-US" sz="1600" b="1" dirty="0">
              <a:solidFill>
                <a:srgbClr val="FFFF00"/>
              </a:solidFill>
              <a:latin typeface="Century Gothic" panose="020B0502020202020204" pitchFamily="34" charset="0"/>
              <a:ea typeface="Calibri" panose="020F0502020204030204" pitchFamily="34" charset="0"/>
              <a:cs typeface="Times New Roman" panose="02020603050405020304" pitchFamily="18" charset="0"/>
            </a:endParaRPr>
          </a:p>
          <a:p>
            <a:pPr algn="just">
              <a:spcBef>
                <a:spcPts val="600"/>
              </a:spcBef>
              <a:spcAft>
                <a:spcPts val="400"/>
              </a:spcAft>
            </a:pPr>
            <a:endParaRPr lang="ru-RU" sz="16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26" name="Рисунок 12"/>
          <p:cNvPicPr>
            <a:picLocks noChangeAspect="1" noChangeArrowheads="1"/>
          </p:cNvPicPr>
          <p:nvPr/>
        </p:nvPicPr>
        <p:blipFill>
          <a:blip r:embed="rId2"/>
          <a:srcRect/>
          <a:stretch>
            <a:fillRect/>
          </a:stretch>
        </p:blipFill>
        <p:spPr bwMode="auto">
          <a:xfrm>
            <a:off x="954860" y="1483831"/>
            <a:ext cx="10026032" cy="1295150"/>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1076239" y="3398654"/>
          <a:ext cx="9791366" cy="1909721"/>
        </p:xfrm>
        <a:graphic>
          <a:graphicData uri="http://schemas.openxmlformats.org/drawingml/2006/table">
            <a:tbl>
              <a:tblPr/>
              <a:tblGrid>
                <a:gridCol w="4895683"/>
                <a:gridCol w="4895683"/>
              </a:tblGrid>
              <a:tr h="1909721">
                <a:tc>
                  <a:txBody>
                    <a:bodyPr/>
                    <a:lstStyle/>
                    <a:p>
                      <a:pPr>
                        <a:lnSpc>
                          <a:spcPct val="114000"/>
                        </a:lnSpc>
                        <a:spcAft>
                          <a:spcPts val="0"/>
                        </a:spcAft>
                      </a:pPr>
                      <a:endParaRPr lang="en-US" sz="1400" b="1" dirty="0" smtClean="0">
                        <a:latin typeface="Tahoma"/>
                        <a:ea typeface="Calibri"/>
                        <a:cs typeface="Times New Roman"/>
                      </a:endParaRPr>
                    </a:p>
                    <a:p>
                      <a:pPr>
                        <a:lnSpc>
                          <a:spcPct val="114000"/>
                        </a:lnSpc>
                        <a:spcAft>
                          <a:spcPts val="0"/>
                        </a:spcAft>
                      </a:pPr>
                      <a:r>
                        <a:rPr lang="en-US" sz="1400" b="1" dirty="0" smtClean="0">
                          <a:latin typeface="Tahoma"/>
                          <a:ea typeface="Calibri"/>
                          <a:cs typeface="Times New Roman"/>
                        </a:rPr>
                        <a:t>MGI</a:t>
                      </a:r>
                      <a:r>
                        <a:rPr lang="en-US" sz="1400" b="1" dirty="0">
                          <a:latin typeface="Tahoma"/>
                          <a:ea typeface="Calibri"/>
                          <a:cs typeface="Times New Roman"/>
                        </a:rPr>
                        <a:t>. LLC, </a:t>
                      </a:r>
                      <a:r>
                        <a:rPr lang="en-US" sz="1400" dirty="0">
                          <a:latin typeface="Tahoma"/>
                          <a:ea typeface="Calibri"/>
                          <a:cs typeface="Times New Roman"/>
                        </a:rPr>
                        <a:t>PO Box 90, KYIV, 01024, UKRAINE </a:t>
                      </a:r>
                      <a:endParaRPr lang="ru-RU" sz="1400" dirty="0">
                        <a:latin typeface="Calibri"/>
                        <a:ea typeface="Calibri"/>
                        <a:cs typeface="Times New Roman"/>
                      </a:endParaRPr>
                    </a:p>
                    <a:p>
                      <a:pPr marL="270510" indent="-270510">
                        <a:lnSpc>
                          <a:spcPct val="114000"/>
                        </a:lnSpc>
                        <a:spcAft>
                          <a:spcPts val="0"/>
                        </a:spcAft>
                        <a:tabLst>
                          <a:tab pos="998220" algn="l"/>
                        </a:tabLst>
                      </a:pPr>
                      <a:r>
                        <a:rPr lang="en-US" sz="1400" dirty="0">
                          <a:latin typeface="Tahoma"/>
                          <a:ea typeface="Calibri"/>
                          <a:cs typeface="Times New Roman"/>
                        </a:rPr>
                        <a:t>EDRPOU 37599442, </a:t>
                      </a:r>
                      <a:r>
                        <a:rPr lang="uk-UA" sz="1400" dirty="0" err="1">
                          <a:latin typeface="Tahoma"/>
                          <a:ea typeface="Calibri"/>
                          <a:cs typeface="Times New Roman"/>
                        </a:rPr>
                        <a:t>Sv</a:t>
                      </a:r>
                      <a:r>
                        <a:rPr lang="uk-UA" sz="1400" dirty="0">
                          <a:latin typeface="Tahoma"/>
                          <a:ea typeface="Calibri"/>
                          <a:cs typeface="Times New Roman"/>
                        </a:rPr>
                        <a:t>. PDV 200067386, </a:t>
                      </a:r>
                      <a:endParaRPr lang="ru-RU" sz="1400" dirty="0">
                        <a:latin typeface="Calibri"/>
                        <a:ea typeface="Calibri"/>
                        <a:cs typeface="Times New Roman"/>
                      </a:endParaRPr>
                    </a:p>
                    <a:p>
                      <a:pPr marL="270510" indent="-270510">
                        <a:lnSpc>
                          <a:spcPct val="114000"/>
                        </a:lnSpc>
                        <a:spcAft>
                          <a:spcPts val="0"/>
                        </a:spcAft>
                        <a:tabLst>
                          <a:tab pos="998220" algn="l"/>
                        </a:tabLst>
                      </a:pPr>
                      <a:r>
                        <a:rPr lang="en-US" sz="1400" dirty="0" err="1">
                          <a:latin typeface="Tahoma"/>
                          <a:ea typeface="Calibri"/>
                          <a:cs typeface="Times New Roman"/>
                        </a:rPr>
                        <a:t>tel</a:t>
                      </a:r>
                      <a:r>
                        <a:rPr lang="en-US" sz="1400" dirty="0">
                          <a:latin typeface="Tahoma"/>
                          <a:ea typeface="Calibri"/>
                          <a:cs typeface="Times New Roman"/>
                        </a:rPr>
                        <a:t>/fax: +38 044 227-07-88, mob: +38 </a:t>
                      </a:r>
                      <a:r>
                        <a:rPr lang="en-US" sz="1400" dirty="0">
                          <a:solidFill>
                            <a:srgbClr val="333333"/>
                          </a:solidFill>
                          <a:latin typeface="Tahoma"/>
                          <a:ea typeface="Calibri"/>
                          <a:cs typeface="Times New Roman"/>
                        </a:rPr>
                        <a:t>097 595-42-77,</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email</a:t>
                      </a:r>
                      <a:r>
                        <a:rPr lang="uk-UA" sz="1400" dirty="0">
                          <a:latin typeface="Tahoma"/>
                          <a:ea typeface="Calibri"/>
                          <a:cs typeface="Times New Roman"/>
                        </a:rPr>
                        <a:t>:</a:t>
                      </a:r>
                      <a:r>
                        <a:rPr lang="en-US" sz="1400" dirty="0">
                          <a:latin typeface="Tahoma"/>
                          <a:ea typeface="Calibri"/>
                          <a:cs typeface="Times New Roman"/>
                        </a:rPr>
                        <a:t> </a:t>
                      </a:r>
                      <a:r>
                        <a:rPr lang="en-US" sz="1400" u="sng" dirty="0">
                          <a:solidFill>
                            <a:srgbClr val="0000FF"/>
                          </a:solidFill>
                          <a:latin typeface="Tahoma"/>
                          <a:ea typeface="Calibri"/>
                          <a:cs typeface="Times New Roman"/>
                        </a:rPr>
                        <a:t>info</a:t>
                      </a:r>
                      <a:r>
                        <a:rPr lang="uk-UA" sz="1400" u="sng" dirty="0">
                          <a:solidFill>
                            <a:srgbClr val="0000FF"/>
                          </a:solidFill>
                          <a:latin typeface="Tahoma"/>
                          <a:ea typeface="Calibri"/>
                          <a:cs typeface="Times New Roman"/>
                        </a:rPr>
                        <a:t>@</a:t>
                      </a:r>
                      <a:r>
                        <a:rPr lang="en-US" sz="1400" u="sng" smtClean="0">
                          <a:solidFill>
                            <a:srgbClr val="0000FF"/>
                          </a:solidFill>
                          <a:latin typeface="Tahoma"/>
                          <a:ea typeface="Calibri"/>
                          <a:cs typeface="Times New Roman"/>
                        </a:rPr>
                        <a:t>mgi.llc</a:t>
                      </a:r>
                      <a:r>
                        <a:rPr lang="ru-RU" sz="1400" smtClean="0">
                          <a:latin typeface="Tahoma"/>
                          <a:ea typeface="Calibri"/>
                          <a:cs typeface="Times New Roman"/>
                        </a:rPr>
                        <a:t> </a:t>
                      </a:r>
                      <a:r>
                        <a:rPr lang="en-US" sz="1400" dirty="0">
                          <a:latin typeface="Tahoma"/>
                          <a:ea typeface="Calibri"/>
                          <a:cs typeface="Times New Roman"/>
                        </a:rPr>
                        <a:t>email</a:t>
                      </a:r>
                      <a:r>
                        <a:rPr lang="uk-UA" sz="1400" dirty="0">
                          <a:latin typeface="Tahoma"/>
                          <a:ea typeface="Calibri"/>
                          <a:cs typeface="Times New Roman"/>
                        </a:rPr>
                        <a:t>: </a:t>
                      </a:r>
                      <a:r>
                        <a:rPr lang="en-US" sz="1400" u="sng" dirty="0">
                          <a:solidFill>
                            <a:srgbClr val="0000FF"/>
                          </a:solidFill>
                          <a:latin typeface="Tahoma"/>
                          <a:ea typeface="Calibri"/>
                          <a:cs typeface="Times New Roman"/>
                        </a:rPr>
                        <a:t>office</a:t>
                      </a:r>
                      <a:r>
                        <a:rPr lang="uk-UA" sz="1400" u="sng" dirty="0">
                          <a:solidFill>
                            <a:srgbClr val="0000FF"/>
                          </a:solidFill>
                          <a:latin typeface="Tahoma"/>
                          <a:ea typeface="Calibri"/>
                          <a:cs typeface="Times New Roman"/>
                        </a:rPr>
                        <a:t>@</a:t>
                      </a:r>
                      <a:r>
                        <a:rPr lang="en-US" sz="1400" u="sng" dirty="0" smtClean="0">
                          <a:solidFill>
                            <a:srgbClr val="0000FF"/>
                          </a:solidFill>
                          <a:latin typeface="Tahoma"/>
                          <a:ea typeface="Calibri"/>
                          <a:cs typeface="Times New Roman"/>
                        </a:rPr>
                        <a:t>mgi.llc</a:t>
                      </a:r>
                      <a:r>
                        <a:rPr lang="ru-RU" sz="1400" dirty="0" smtClean="0">
                          <a:latin typeface="Tahoma"/>
                          <a:ea typeface="Calibri"/>
                          <a:cs typeface="Times New Roman"/>
                        </a:rPr>
                        <a:t> </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web: </a:t>
                      </a:r>
                      <a:r>
                        <a:rPr lang="en-US" sz="1400" dirty="0">
                          <a:solidFill>
                            <a:srgbClr val="808080"/>
                          </a:solidFill>
                          <a:latin typeface="Tahoma"/>
                          <a:ea typeface="Calibri"/>
                          <a:cs typeface="Times New Roman"/>
                        </a:rPr>
                        <a:t> </a:t>
                      </a:r>
                      <a:r>
                        <a:rPr lang="en-US" sz="1400" u="sng" dirty="0">
                          <a:solidFill>
                            <a:srgbClr val="0000FF"/>
                          </a:solidFill>
                          <a:latin typeface="Tahoma"/>
                          <a:ea typeface="Calibri"/>
                          <a:cs typeface="Times New Roman"/>
                        </a:rPr>
                        <a:t>http://</a:t>
                      </a:r>
                      <a:r>
                        <a:rPr lang="en-US" sz="1400" u="sng" dirty="0" smtClean="0">
                          <a:solidFill>
                            <a:srgbClr val="0000FF"/>
                          </a:solidFill>
                          <a:latin typeface="Tahoma"/>
                          <a:ea typeface="Calibri"/>
                          <a:cs typeface="Times New Roman"/>
                        </a:rPr>
                        <a:t>mgi.llc</a:t>
                      </a:r>
                      <a:r>
                        <a:rPr lang="ru-RU" sz="1400" dirty="0" smtClean="0">
                          <a:latin typeface="Tahoma"/>
                          <a:ea typeface="Calibri"/>
                          <a:cs typeface="Times New Roman"/>
                        </a:rPr>
                        <a:t> </a:t>
                      </a:r>
                      <a:endParaRPr lang="ru-RU"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US" sz="1400" dirty="0" smtClean="0">
                        <a:latin typeface="Tahoma"/>
                        <a:ea typeface="Calibri"/>
                        <a:cs typeface="Times New Roman"/>
                      </a:endParaRPr>
                    </a:p>
                    <a:p>
                      <a:pPr>
                        <a:lnSpc>
                          <a:spcPct val="115000"/>
                        </a:lnSpc>
                        <a:spcAft>
                          <a:spcPts val="0"/>
                        </a:spcAft>
                      </a:pPr>
                      <a:r>
                        <a:rPr lang="en-US" sz="1400" dirty="0" smtClean="0">
                          <a:latin typeface="Tahoma"/>
                          <a:ea typeface="Calibri"/>
                          <a:cs typeface="Times New Roman"/>
                        </a:rPr>
                        <a:t>BANK </a:t>
                      </a:r>
                      <a:r>
                        <a:rPr lang="en-US" sz="1400" dirty="0">
                          <a:latin typeface="Tahoma"/>
                          <a:ea typeface="Calibri"/>
                          <a:cs typeface="Times New Roman"/>
                        </a:rPr>
                        <a:t>OF BENEFICIARY: Kyiv Regional Directorate of Public Joint Stock Company </a:t>
                      </a:r>
                      <a:r>
                        <a:rPr lang="en-US" sz="1400" dirty="0" err="1">
                          <a:latin typeface="Tahoma"/>
                          <a:ea typeface="Calibri"/>
                          <a:cs typeface="Times New Roman"/>
                        </a:rPr>
                        <a:t>Raiffeisen</a:t>
                      </a:r>
                      <a:r>
                        <a:rPr lang="en-US" sz="1400" dirty="0">
                          <a:latin typeface="Tahoma"/>
                          <a:ea typeface="Calibri"/>
                          <a:cs typeface="Times New Roman"/>
                        </a:rPr>
                        <a:t> Bank </a:t>
                      </a:r>
                      <a:r>
                        <a:rPr lang="en-US" sz="1400" dirty="0" err="1">
                          <a:latin typeface="Tahoma"/>
                          <a:ea typeface="Calibri"/>
                          <a:cs typeface="Times New Roman"/>
                        </a:rPr>
                        <a:t>Aval</a:t>
                      </a:r>
                      <a:r>
                        <a:rPr lang="en-US" sz="1400" dirty="0">
                          <a:latin typeface="Tahoma"/>
                          <a:ea typeface="Calibri"/>
                          <a:cs typeface="Times New Roman"/>
                        </a:rPr>
                        <a:t>, </a:t>
                      </a:r>
                      <a:endParaRPr lang="ru-RU" sz="1400" dirty="0">
                        <a:latin typeface="Calibri"/>
                        <a:ea typeface="Calibri"/>
                        <a:cs typeface="Times New Roman"/>
                      </a:endParaRPr>
                    </a:p>
                    <a:p>
                      <a:pPr>
                        <a:lnSpc>
                          <a:spcPct val="115000"/>
                        </a:lnSpc>
                        <a:spcAft>
                          <a:spcPts val="0"/>
                        </a:spcAft>
                      </a:pPr>
                      <a:r>
                        <a:rPr lang="en-US" sz="1400" dirty="0">
                          <a:latin typeface="Tahoma"/>
                          <a:ea typeface="Calibri"/>
                          <a:cs typeface="Times New Roman"/>
                        </a:rPr>
                        <a:t>SWIFT: AVALUAUKCKB</a:t>
                      </a:r>
                      <a:endParaRPr lang="ru-RU" sz="1400" dirty="0">
                        <a:latin typeface="Calibri"/>
                        <a:ea typeface="Calibri"/>
                        <a:cs typeface="Times New Roman"/>
                      </a:endParaRPr>
                    </a:p>
                    <a:p>
                      <a:pPr>
                        <a:lnSpc>
                          <a:spcPct val="115000"/>
                        </a:lnSpc>
                        <a:spcAft>
                          <a:spcPts val="0"/>
                        </a:spcAft>
                      </a:pPr>
                      <a:r>
                        <a:rPr lang="en-US" sz="1400" dirty="0">
                          <a:latin typeface="Tahoma"/>
                          <a:ea typeface="Calibri"/>
                          <a:cs typeface="Times New Roman"/>
                        </a:rPr>
                        <a:t>Account number:  26004363826  EUR</a:t>
                      </a:r>
                      <a:endParaRPr lang="ru-RU" sz="1400" dirty="0">
                        <a:latin typeface="Calibri"/>
                        <a:ea typeface="Calibri"/>
                        <a:cs typeface="Times New Roman"/>
                      </a:endParaRPr>
                    </a:p>
                    <a:p>
                      <a:pPr>
                        <a:lnSpc>
                          <a:spcPct val="115000"/>
                        </a:lnSpc>
                        <a:spcAft>
                          <a:spcPts val="0"/>
                        </a:spcAft>
                      </a:pPr>
                      <a:r>
                        <a:rPr lang="en-US" sz="1400" dirty="0">
                          <a:latin typeface="Tahoma"/>
                          <a:ea typeface="Calibri"/>
                          <a:cs typeface="Times New Roman"/>
                        </a:rPr>
                        <a:t>Account number:  26005363825  USD</a:t>
                      </a:r>
                      <a:endParaRPr lang="ru-RU" sz="1400" dirty="0">
                        <a:latin typeface="Calibri"/>
                        <a:ea typeface="Calibri"/>
                        <a:cs typeface="Times New Roman"/>
                      </a:endParaRPr>
                    </a:p>
                    <a:p>
                      <a:pPr>
                        <a:lnSpc>
                          <a:spcPct val="115000"/>
                        </a:lnSpc>
                        <a:spcAft>
                          <a:spcPts val="0"/>
                        </a:spcAft>
                      </a:pPr>
                      <a:r>
                        <a:rPr lang="en-US" sz="1400" dirty="0">
                          <a:latin typeface="Tahoma"/>
                          <a:ea typeface="Calibri"/>
                          <a:cs typeface="Times New Roman"/>
                        </a:rPr>
                        <a:t>Account number:  26006363824  UAN </a:t>
                      </a:r>
                      <a:endParaRPr lang="ru-RU"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68021040"/>
      </p:ext>
    </p:extLst>
  </p:cSld>
  <p:clrMapOvr>
    <a:masterClrMapping/>
  </p:clrMapOvr>
  <mc:AlternateContent xmlns:mc="http://schemas.openxmlformats.org/markup-compatibility/2006">
    <mc:Choice xmlns="" xmlns:p14="http://schemas.microsoft.com/office/powerpoint/2010/main" Requires="p14">
      <p:transition spd="slow" p14:dur="3400" advClick="0" advTm="5000">
        <p14:reveal/>
      </p:transition>
    </mc:Choice>
    <mc:Fallback>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010" y="940566"/>
            <a:ext cx="9888765" cy="4401205"/>
          </a:xfrm>
          <a:prstGeom prst="rect">
            <a:avLst/>
          </a:prstGeom>
        </p:spPr>
        <p:txBody>
          <a:bodyPr wrap="square">
            <a:spAutoFit/>
          </a:bodyPr>
          <a:lstStyle/>
          <a:p>
            <a:pPr algn="ctr"/>
            <a:r>
              <a:rPr lang="en-US" sz="2000" b="1" dirty="0" smtClean="0">
                <a:solidFill>
                  <a:srgbClr val="FFFF00"/>
                </a:solidFill>
                <a:latin typeface="Century Gothic" panose="020B0502020202020204" pitchFamily="34" charset="0"/>
              </a:rPr>
              <a:t>Delivery and payment</a:t>
            </a:r>
            <a:r>
              <a:rPr lang="ru-RU" sz="2000" b="1" dirty="0" smtClean="0">
                <a:solidFill>
                  <a:srgbClr val="FFFF00"/>
                </a:solidFill>
                <a:latin typeface="Century Gothic" panose="020B0502020202020204" pitchFamily="34" charset="0"/>
              </a:rPr>
              <a:t>:</a:t>
            </a:r>
            <a:endParaRPr lang="ru-RU" sz="2000" b="1" dirty="0">
              <a:solidFill>
                <a:srgbClr val="FFFF00"/>
              </a:solidFill>
              <a:latin typeface="Century Gothic" panose="020B0502020202020204" pitchFamily="34" charset="0"/>
            </a:endParaRPr>
          </a:p>
          <a:p>
            <a:pPr algn="ctr"/>
            <a:r>
              <a:rPr lang="en-US" sz="2000" b="1" dirty="0">
                <a:latin typeface="Century Gothic" panose="020B0502020202020204" pitchFamily="34" charset="0"/>
              </a:rPr>
              <a:t> </a:t>
            </a:r>
            <a:endParaRPr lang="ru-RU" sz="2000" b="1" dirty="0" smtClean="0">
              <a:latin typeface="Century Gothic" panose="020B0502020202020204" pitchFamily="34" charset="0"/>
            </a:endParaRPr>
          </a:p>
          <a:p>
            <a:pPr lvl="0"/>
            <a:r>
              <a:rPr lang="en-US" sz="2000" b="1" dirty="0" smtClean="0">
                <a:latin typeface="Century Gothic" panose="020B0502020202020204" pitchFamily="34" charset="0"/>
              </a:rPr>
              <a:t>Price of </a:t>
            </a:r>
            <a:r>
              <a:rPr lang="en-US" sz="2000" b="1" dirty="0">
                <a:latin typeface="Century Gothic" panose="020B0502020202020204" pitchFamily="34" charset="0"/>
              </a:rPr>
              <a:t>leonardite </a:t>
            </a:r>
            <a:r>
              <a:rPr lang="ru-RU" sz="2000" b="1" dirty="0" smtClean="0">
                <a:latin typeface="Century Gothic" panose="020B0502020202020204" pitchFamily="34" charset="0"/>
              </a:rPr>
              <a:t>–___</a:t>
            </a:r>
            <a:r>
              <a:rPr lang="en-US" sz="2000" b="1" dirty="0" smtClean="0">
                <a:latin typeface="Century Gothic" panose="020B0502020202020204" pitchFamily="34" charset="0"/>
              </a:rPr>
              <a:t> EUR</a:t>
            </a:r>
            <a:r>
              <a:rPr lang="ru-RU" sz="2000" b="1" dirty="0" smtClean="0">
                <a:latin typeface="Century Gothic" panose="020B0502020202020204" pitchFamily="34" charset="0"/>
              </a:rPr>
              <a:t>/</a:t>
            </a:r>
            <a:r>
              <a:rPr lang="en-US" sz="2000" b="1" dirty="0" smtClean="0">
                <a:latin typeface="Century Gothic" panose="020B0502020202020204" pitchFamily="34" charset="0"/>
              </a:rPr>
              <a:t>ton</a:t>
            </a:r>
            <a:r>
              <a:rPr lang="ru-RU" sz="2000" b="1" dirty="0" smtClean="0">
                <a:latin typeface="Century Gothic" panose="020B0502020202020204" pitchFamily="34" charset="0"/>
              </a:rPr>
              <a:t> </a:t>
            </a:r>
            <a:r>
              <a:rPr lang="en-US" sz="2000" b="1" dirty="0" smtClean="0">
                <a:latin typeface="Century Gothic" panose="020B0502020202020204" pitchFamily="34" charset="0"/>
              </a:rPr>
              <a:t>at FOB </a:t>
            </a:r>
            <a:r>
              <a:rPr lang="en-US" sz="2000" b="1" dirty="0" err="1" smtClean="0">
                <a:latin typeface="Century Gothic" panose="020B0502020202020204" pitchFamily="34" charset="0"/>
              </a:rPr>
              <a:t>Nikolaev</a:t>
            </a:r>
            <a:r>
              <a:rPr lang="en-US" sz="2000" b="1" dirty="0" smtClean="0">
                <a:latin typeface="Century Gothic" panose="020B0502020202020204" pitchFamily="34" charset="0"/>
              </a:rPr>
              <a:t>, Ukraine</a:t>
            </a:r>
            <a:r>
              <a:rPr lang="ru-RU" sz="2000" b="1" dirty="0" smtClean="0">
                <a:latin typeface="Century Gothic" panose="020B0502020202020204" pitchFamily="34" charset="0"/>
              </a:rPr>
              <a:t>;</a:t>
            </a:r>
          </a:p>
          <a:p>
            <a:pPr lvl="0"/>
            <a:r>
              <a:rPr lang="en-US" sz="2000" b="1" dirty="0">
                <a:latin typeface="Century Gothic" panose="020B0502020202020204" pitchFamily="34" charset="0"/>
              </a:rPr>
              <a:t>Price of leonardite</a:t>
            </a:r>
            <a:r>
              <a:rPr lang="ru-RU" sz="2000" b="1" dirty="0" smtClean="0">
                <a:latin typeface="Century Gothic" panose="020B0502020202020204" pitchFamily="34" charset="0"/>
              </a:rPr>
              <a:t>– ____</a:t>
            </a:r>
            <a:r>
              <a:rPr lang="en-US" sz="2000" b="1" dirty="0" smtClean="0">
                <a:latin typeface="Century Gothic" panose="020B0502020202020204" pitchFamily="34" charset="0"/>
              </a:rPr>
              <a:t> EUR</a:t>
            </a:r>
            <a:r>
              <a:rPr lang="ru-RU" sz="2000" b="1" dirty="0" smtClean="0">
                <a:latin typeface="Century Gothic" panose="020B0502020202020204" pitchFamily="34" charset="0"/>
              </a:rPr>
              <a:t>/</a:t>
            </a:r>
            <a:r>
              <a:rPr lang="en-US" sz="2000" b="1" dirty="0" smtClean="0">
                <a:latin typeface="Century Gothic" panose="020B0502020202020204" pitchFamily="34" charset="0"/>
              </a:rPr>
              <a:t>ton</a:t>
            </a:r>
            <a:r>
              <a:rPr lang="ru-RU" sz="2000" b="1" dirty="0" smtClean="0">
                <a:latin typeface="Century Gothic" panose="020B0502020202020204" pitchFamily="34" charset="0"/>
              </a:rPr>
              <a:t> </a:t>
            </a:r>
            <a:r>
              <a:rPr lang="en-US" sz="2000" b="1" dirty="0" smtClean="0">
                <a:latin typeface="Century Gothic" panose="020B0502020202020204" pitchFamily="34" charset="0"/>
              </a:rPr>
              <a:t>at CIF </a:t>
            </a:r>
            <a:r>
              <a:rPr lang="ru-RU" sz="2000" b="1" dirty="0" smtClean="0">
                <a:latin typeface="Century Gothic" panose="020B0502020202020204" pitchFamily="34" charset="0"/>
              </a:rPr>
              <a:t>(</a:t>
            </a:r>
            <a:r>
              <a:rPr lang="en-US" sz="2000" b="1" dirty="0" smtClean="0">
                <a:latin typeface="Century Gothic" panose="020B0502020202020204" pitchFamily="34" charset="0"/>
              </a:rPr>
              <a:t>Mediterranean</a:t>
            </a:r>
            <a:r>
              <a:rPr lang="ru-RU" sz="2000" b="1" dirty="0" smtClean="0">
                <a:latin typeface="Century Gothic" panose="020B0502020202020204" pitchFamily="34" charset="0"/>
              </a:rPr>
              <a:t>);</a:t>
            </a:r>
            <a:endParaRPr lang="ru-RU" sz="2000" b="1" dirty="0">
              <a:latin typeface="Century Gothic" panose="020B0502020202020204" pitchFamily="34" charset="0"/>
            </a:endParaRPr>
          </a:p>
          <a:p>
            <a:pPr lvl="0"/>
            <a:r>
              <a:rPr lang="en-US" sz="2000" b="1" dirty="0" smtClean="0">
                <a:latin typeface="Century Gothic" panose="020B0502020202020204" pitchFamily="34" charset="0"/>
              </a:rPr>
              <a:t>Shipment within one working day after receiving of application</a:t>
            </a:r>
            <a:endParaRPr lang="ru-RU" sz="2000" b="1" dirty="0">
              <a:latin typeface="Century Gothic" panose="020B0502020202020204" pitchFamily="34" charset="0"/>
            </a:endParaRPr>
          </a:p>
          <a:p>
            <a:pPr lvl="0"/>
            <a:r>
              <a:rPr lang="en-US" sz="2000" b="1" dirty="0" smtClean="0">
                <a:latin typeface="Century Gothic" panose="020B0502020202020204" pitchFamily="34" charset="0"/>
              </a:rPr>
              <a:t>Supply capacity </a:t>
            </a:r>
            <a:r>
              <a:rPr lang="ru-RU" sz="2000" b="1" dirty="0" smtClean="0">
                <a:latin typeface="Century Gothic" panose="020B0502020202020204" pitchFamily="34" charset="0"/>
              </a:rPr>
              <a:t>– </a:t>
            </a:r>
            <a:r>
              <a:rPr lang="en-US" sz="2000" b="1" dirty="0" smtClean="0">
                <a:latin typeface="Century Gothic" panose="020B0502020202020204" pitchFamily="34" charset="0"/>
              </a:rPr>
              <a:t>up to </a:t>
            </a:r>
            <a:r>
              <a:rPr lang="ru-RU" sz="2000" b="1" dirty="0" smtClean="0">
                <a:latin typeface="Century Gothic" panose="020B0502020202020204" pitchFamily="34" charset="0"/>
              </a:rPr>
              <a:t>30 000 </a:t>
            </a:r>
            <a:r>
              <a:rPr lang="en-US" sz="2000" b="1" dirty="0" smtClean="0">
                <a:latin typeface="Century Gothic" panose="020B0502020202020204" pitchFamily="34" charset="0"/>
              </a:rPr>
              <a:t>tens per month </a:t>
            </a:r>
            <a:endParaRPr lang="ru-RU" sz="2000" b="1" dirty="0">
              <a:latin typeface="Century Gothic" panose="020B0502020202020204" pitchFamily="34" charset="0"/>
            </a:endParaRPr>
          </a:p>
          <a:p>
            <a:pPr lvl="0"/>
            <a:r>
              <a:rPr lang="en-US" sz="2000" b="1" dirty="0" smtClean="0">
                <a:latin typeface="Century Gothic" panose="020B0502020202020204" pitchFamily="34" charset="0"/>
              </a:rPr>
              <a:t>Payment conditions </a:t>
            </a:r>
            <a:r>
              <a:rPr lang="ru-RU" sz="2000" b="1" dirty="0" smtClean="0">
                <a:latin typeface="Century Gothic" panose="020B0502020202020204" pitchFamily="34" charset="0"/>
              </a:rPr>
              <a:t>– </a:t>
            </a:r>
            <a:r>
              <a:rPr lang="ru-RU" sz="2000" b="1" dirty="0">
                <a:latin typeface="Century Gothic" panose="020B0502020202020204" pitchFamily="34" charset="0"/>
              </a:rPr>
              <a:t>100% </a:t>
            </a:r>
            <a:r>
              <a:rPr lang="en-US" sz="2000" b="1" dirty="0" smtClean="0">
                <a:latin typeface="Century Gothic" panose="020B0502020202020204" pitchFamily="34" charset="0"/>
              </a:rPr>
              <a:t>advanced payment</a:t>
            </a:r>
            <a:r>
              <a:rPr lang="ru-RU" sz="2000" b="1" dirty="0" smtClean="0">
                <a:latin typeface="Century Gothic" panose="020B0502020202020204" pitchFamily="34" charset="0"/>
              </a:rPr>
              <a:t> </a:t>
            </a:r>
            <a:endParaRPr lang="ru-RU" sz="2000" b="1" dirty="0">
              <a:latin typeface="Century Gothic" panose="020B0502020202020204" pitchFamily="34" charset="0"/>
            </a:endParaRPr>
          </a:p>
          <a:p>
            <a:pPr algn="just" defTabSz="914400" eaLnBrk="0" fontAlgn="base" hangingPunct="0">
              <a:spcBef>
                <a:spcPct val="0"/>
              </a:spcBef>
              <a:spcAft>
                <a:spcPct val="0"/>
              </a:spcAft>
            </a:pPr>
            <a:endParaRPr lang="ru-RU" sz="2000" b="1" dirty="0" smtClean="0">
              <a:latin typeface="Century Gothic" panose="020B0502020202020204" pitchFamily="34" charset="0"/>
            </a:endParaRPr>
          </a:p>
          <a:p>
            <a:pPr algn="just" defTabSz="914400" eaLnBrk="0" fontAlgn="base" hangingPunct="0">
              <a:spcBef>
                <a:spcPct val="0"/>
              </a:spcBef>
              <a:spcAft>
                <a:spcPct val="0"/>
              </a:spcAft>
            </a:pPr>
            <a:r>
              <a:rPr lang="en-US" sz="2000" b="1" dirty="0" smtClean="0">
                <a:latin typeface="Century Gothic" panose="020B0502020202020204" pitchFamily="34" charset="0"/>
              </a:rPr>
              <a:t>According to expert assessments, the </a:t>
            </a:r>
            <a:r>
              <a:rPr lang="en-US" sz="2000" b="1" dirty="0" err="1" smtClean="0">
                <a:latin typeface="Century Gothic" panose="020B0502020202020204" pitchFamily="34" charset="0"/>
              </a:rPr>
              <a:t>humates</a:t>
            </a:r>
            <a:r>
              <a:rPr lang="en-US" sz="2000" b="1" dirty="0" smtClean="0">
                <a:latin typeface="Century Gothic" panose="020B0502020202020204" pitchFamily="34" charset="0"/>
              </a:rPr>
              <a:t> market in Ukraine is now passing the stage of forming. Under conditions of unavoidable growth of prices for import products and due to availability of domestic raw materials lots of experts believe this market be very promising.</a:t>
            </a:r>
            <a:endParaRPr lang="ru-RU" sz="2000" b="1" dirty="0">
              <a:latin typeface="Century Gothic" panose="020B0502020202020204" pitchFamily="34" charset="0"/>
            </a:endParaRPr>
          </a:p>
          <a:p>
            <a:pPr lvl="0" algn="ctr"/>
            <a:endParaRPr lang="ru-RU" sz="2000" b="1" dirty="0" smtClean="0">
              <a:latin typeface="Century Gothic" panose="020B0502020202020204" pitchFamily="34" charset="0"/>
              <a:ea typeface="Times New Roman" panose="02020603050405020304" pitchFamily="18" charset="0"/>
            </a:endParaRPr>
          </a:p>
          <a:p>
            <a:pPr lvl="0" algn="ctr"/>
            <a:endParaRPr lang="ru-RU" sz="2000" b="1" dirty="0">
              <a:latin typeface="Century Gothic" panose="020B0502020202020204" pitchFamily="34" charset="0"/>
            </a:endParaRPr>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62558" y="4786010"/>
            <a:ext cx="3712824" cy="2017154"/>
          </a:xfrm>
          <a:prstGeom prst="rect">
            <a:avLst/>
          </a:prstGeom>
        </p:spPr>
      </p:pic>
    </p:spTree>
    <p:extLst>
      <p:ext uri="{BB962C8B-B14F-4D97-AF65-F5344CB8AC3E}">
        <p14:creationId xmlns="" xmlns:p14="http://schemas.microsoft.com/office/powerpoint/2010/main" val="3400808348"/>
      </p:ext>
    </p:extLst>
  </p:cSld>
  <p:clrMapOvr>
    <a:masterClrMapping/>
  </p:clrMapOvr>
  <mc:AlternateContent xmlns:mc="http://schemas.openxmlformats.org/markup-compatibility/2006">
    <mc:Choice xmlns="" xmlns:p14="http://schemas.microsoft.com/office/powerpoint/2010/main" Requires="p14">
      <p:transition spd="slow" p14:dur="3400" advClick="0" advTm="30000">
        <p14:reveal/>
      </p:transition>
    </mc:Choice>
    <mc:Fallback>
      <p:transition spd="slow" advClick="0" advTm="3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8681" y="658826"/>
            <a:ext cx="9552562" cy="4154984"/>
          </a:xfrm>
          <a:prstGeom prst="rect">
            <a:avLst/>
          </a:prstGeom>
          <a:noFill/>
        </p:spPr>
        <p:txBody>
          <a:bodyPr wrap="square" rtlCol="0">
            <a:spAutoFit/>
          </a:bodyPr>
          <a:lstStyle/>
          <a:p>
            <a:pPr algn="ctr"/>
            <a:r>
              <a:rPr lang="en-US" sz="2400" b="1" dirty="0" smtClean="0">
                <a:solidFill>
                  <a:srgbClr val="FFFF00"/>
                </a:solidFill>
                <a:latin typeface="Century Gothic" panose="020B0502020202020204" pitchFamily="34" charset="0"/>
              </a:rPr>
              <a:t>Our company always welcomes dialogs and is willing to discuss any offer of cooperation including joint implementation of project focusing on creation </a:t>
            </a:r>
            <a:r>
              <a:rPr lang="en-US" sz="2400" b="1" dirty="0">
                <a:solidFill>
                  <a:srgbClr val="FFFF00"/>
                </a:solidFill>
                <a:latin typeface="Century Gothic" panose="020B0502020202020204" pitchFamily="34" charset="0"/>
              </a:rPr>
              <a:t>of </a:t>
            </a:r>
            <a:r>
              <a:rPr lang="en-US" sz="2400" b="1" dirty="0" err="1">
                <a:solidFill>
                  <a:srgbClr val="FFFF00"/>
                </a:solidFill>
                <a:latin typeface="Century Gothic" panose="020B0502020202020204" pitchFamily="34" charset="0"/>
              </a:rPr>
              <a:t>humates</a:t>
            </a:r>
            <a:r>
              <a:rPr lang="en-US" sz="2400" b="1" dirty="0">
                <a:solidFill>
                  <a:srgbClr val="FFFF00"/>
                </a:solidFill>
                <a:latin typeface="Century Gothic" panose="020B0502020202020204" pitchFamily="34" charset="0"/>
              </a:rPr>
              <a:t> production </a:t>
            </a:r>
            <a:r>
              <a:rPr lang="en-US" sz="2400" b="1" dirty="0" smtClean="0">
                <a:solidFill>
                  <a:srgbClr val="FFFF00"/>
                </a:solidFill>
                <a:latin typeface="Century Gothic" panose="020B0502020202020204" pitchFamily="34" charset="0"/>
              </a:rPr>
              <a:t>from own raw materials</a:t>
            </a:r>
            <a:r>
              <a:rPr lang="ru-RU" sz="2400" b="1" dirty="0" smtClean="0">
                <a:solidFill>
                  <a:srgbClr val="FFFF00"/>
                </a:solidFill>
                <a:latin typeface="Century Gothic" panose="020B0502020202020204" pitchFamily="34" charset="0"/>
              </a:rPr>
              <a:t> </a:t>
            </a:r>
          </a:p>
          <a:p>
            <a:pPr algn="ctr"/>
            <a:endParaRPr lang="ru-RU" sz="2400" b="1" dirty="0">
              <a:latin typeface="Century Gothic" panose="020B0502020202020204" pitchFamily="34" charset="0"/>
            </a:endParaRPr>
          </a:p>
          <a:p>
            <a:pPr algn="ctr"/>
            <a:r>
              <a:rPr lang="en-US" sz="2400" b="1" cap="all" dirty="0" smtClean="0">
                <a:latin typeface="Century Gothic" panose="020B0502020202020204" pitchFamily="34" charset="0"/>
              </a:rPr>
              <a:t>Thanks for your attention</a:t>
            </a:r>
            <a:r>
              <a:rPr lang="ru-RU" sz="2400" b="1" dirty="0" smtClean="0">
                <a:latin typeface="Century Gothic" panose="020B0502020202020204" pitchFamily="34" charset="0"/>
              </a:rPr>
              <a:t>!</a:t>
            </a:r>
            <a:endParaRPr lang="en-US" sz="2400" b="1" dirty="0" smtClean="0">
              <a:latin typeface="Century Gothic" panose="020B0502020202020204" pitchFamily="34" charset="0"/>
            </a:endParaRPr>
          </a:p>
          <a:p>
            <a:pPr algn="ctr"/>
            <a:endParaRPr lang="en-US" sz="2400" b="1" dirty="0" smtClean="0">
              <a:latin typeface="Century Gothic" panose="020B0502020202020204" pitchFamily="34" charset="0"/>
            </a:endParaRPr>
          </a:p>
          <a:p>
            <a:pPr algn="ctr"/>
            <a:endParaRPr lang="en-US" sz="2400" b="1" dirty="0" smtClean="0">
              <a:latin typeface="Century Gothic" panose="020B0502020202020204" pitchFamily="34" charset="0"/>
            </a:endParaRPr>
          </a:p>
          <a:p>
            <a:pPr algn="ctr"/>
            <a:endParaRPr lang="en-US" sz="2400" b="1" dirty="0" smtClean="0">
              <a:latin typeface="Century Gothic" panose="020B0502020202020204" pitchFamily="34" charset="0"/>
            </a:endParaRPr>
          </a:p>
          <a:p>
            <a:pPr algn="ctr"/>
            <a:endParaRPr lang="en-US" sz="2400" b="1" dirty="0" smtClean="0">
              <a:latin typeface="Century Gothic" panose="020B0502020202020204" pitchFamily="34" charset="0"/>
            </a:endParaRPr>
          </a:p>
          <a:p>
            <a:pPr algn="ctr"/>
            <a:endParaRPr lang="ru-RU" sz="2400" dirty="0"/>
          </a:p>
        </p:txBody>
      </p:sp>
      <p:pic>
        <p:nvPicPr>
          <p:cNvPr id="1026" name="Рисунок 12"/>
          <p:cNvPicPr>
            <a:picLocks noChangeAspect="1" noChangeArrowheads="1"/>
          </p:cNvPicPr>
          <p:nvPr/>
        </p:nvPicPr>
        <p:blipFill>
          <a:blip r:embed="rId2"/>
          <a:srcRect/>
          <a:stretch>
            <a:fillRect/>
          </a:stretch>
        </p:blipFill>
        <p:spPr bwMode="auto">
          <a:xfrm>
            <a:off x="1003308" y="2892674"/>
            <a:ext cx="9751007" cy="1259622"/>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1165252" y="4151214"/>
          <a:ext cx="9356434" cy="1945640"/>
        </p:xfrm>
        <a:graphic>
          <a:graphicData uri="http://schemas.openxmlformats.org/drawingml/2006/table">
            <a:tbl>
              <a:tblPr/>
              <a:tblGrid>
                <a:gridCol w="4678217"/>
                <a:gridCol w="4678217"/>
              </a:tblGrid>
              <a:tr h="1731696">
                <a:tc>
                  <a:txBody>
                    <a:bodyPr/>
                    <a:lstStyle/>
                    <a:p>
                      <a:pPr>
                        <a:lnSpc>
                          <a:spcPct val="114000"/>
                        </a:lnSpc>
                        <a:spcAft>
                          <a:spcPts val="0"/>
                        </a:spcAft>
                      </a:pPr>
                      <a:endParaRPr lang="en-US" sz="1400" b="1" dirty="0" smtClean="0">
                        <a:latin typeface="Tahoma"/>
                        <a:ea typeface="Calibri"/>
                        <a:cs typeface="Times New Roman"/>
                      </a:endParaRPr>
                    </a:p>
                    <a:p>
                      <a:pPr>
                        <a:lnSpc>
                          <a:spcPct val="114000"/>
                        </a:lnSpc>
                        <a:spcAft>
                          <a:spcPts val="0"/>
                        </a:spcAft>
                      </a:pPr>
                      <a:r>
                        <a:rPr lang="en-US" sz="1400" b="1" dirty="0" smtClean="0">
                          <a:latin typeface="Tahoma"/>
                          <a:ea typeface="Calibri"/>
                          <a:cs typeface="Times New Roman"/>
                        </a:rPr>
                        <a:t>MGI</a:t>
                      </a:r>
                      <a:r>
                        <a:rPr lang="en-US" sz="1400" b="1" dirty="0">
                          <a:latin typeface="Tahoma"/>
                          <a:ea typeface="Calibri"/>
                          <a:cs typeface="Times New Roman"/>
                        </a:rPr>
                        <a:t>. LLC, </a:t>
                      </a:r>
                      <a:r>
                        <a:rPr lang="en-US" sz="1400" dirty="0">
                          <a:latin typeface="Tahoma"/>
                          <a:ea typeface="Calibri"/>
                          <a:cs typeface="Times New Roman"/>
                        </a:rPr>
                        <a:t>PO Box 90, KYIV, 01024, UKRAINE </a:t>
                      </a:r>
                      <a:endParaRPr lang="ru-RU" sz="1400" dirty="0">
                        <a:latin typeface="Calibri"/>
                        <a:ea typeface="Calibri"/>
                        <a:cs typeface="Times New Roman"/>
                      </a:endParaRPr>
                    </a:p>
                    <a:p>
                      <a:pPr marL="270510" indent="-270510">
                        <a:lnSpc>
                          <a:spcPct val="114000"/>
                        </a:lnSpc>
                        <a:spcAft>
                          <a:spcPts val="0"/>
                        </a:spcAft>
                        <a:tabLst>
                          <a:tab pos="998220" algn="l"/>
                        </a:tabLst>
                      </a:pPr>
                      <a:r>
                        <a:rPr lang="en-US" sz="1400" dirty="0">
                          <a:latin typeface="Tahoma"/>
                          <a:ea typeface="Calibri"/>
                          <a:cs typeface="Times New Roman"/>
                        </a:rPr>
                        <a:t>EDRPOU 37599442, </a:t>
                      </a:r>
                      <a:r>
                        <a:rPr lang="uk-UA" sz="1400" dirty="0" err="1">
                          <a:latin typeface="Tahoma"/>
                          <a:ea typeface="Calibri"/>
                          <a:cs typeface="Times New Roman"/>
                        </a:rPr>
                        <a:t>Sv</a:t>
                      </a:r>
                      <a:r>
                        <a:rPr lang="uk-UA" sz="1400" dirty="0">
                          <a:latin typeface="Tahoma"/>
                          <a:ea typeface="Calibri"/>
                          <a:cs typeface="Times New Roman"/>
                        </a:rPr>
                        <a:t>. PDV 200067386, </a:t>
                      </a:r>
                      <a:endParaRPr lang="ru-RU" sz="1400" dirty="0">
                        <a:latin typeface="Calibri"/>
                        <a:ea typeface="Calibri"/>
                        <a:cs typeface="Times New Roman"/>
                      </a:endParaRPr>
                    </a:p>
                    <a:p>
                      <a:pPr marL="270510" indent="-270510">
                        <a:lnSpc>
                          <a:spcPct val="114000"/>
                        </a:lnSpc>
                        <a:spcAft>
                          <a:spcPts val="0"/>
                        </a:spcAft>
                        <a:tabLst>
                          <a:tab pos="998220" algn="l"/>
                        </a:tabLst>
                      </a:pPr>
                      <a:r>
                        <a:rPr lang="en-US" sz="1400" dirty="0" err="1">
                          <a:latin typeface="Tahoma"/>
                          <a:ea typeface="Calibri"/>
                          <a:cs typeface="Times New Roman"/>
                        </a:rPr>
                        <a:t>tel</a:t>
                      </a:r>
                      <a:r>
                        <a:rPr lang="en-US" sz="1400" dirty="0">
                          <a:latin typeface="Tahoma"/>
                          <a:ea typeface="Calibri"/>
                          <a:cs typeface="Times New Roman"/>
                        </a:rPr>
                        <a:t>/fax: +38 044 227-07-88, mob: +38 </a:t>
                      </a:r>
                      <a:r>
                        <a:rPr lang="en-US" sz="1400" dirty="0">
                          <a:solidFill>
                            <a:srgbClr val="333333"/>
                          </a:solidFill>
                          <a:latin typeface="Tahoma"/>
                          <a:ea typeface="Calibri"/>
                          <a:cs typeface="Times New Roman"/>
                        </a:rPr>
                        <a:t>097 595-42-77,</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email</a:t>
                      </a:r>
                      <a:r>
                        <a:rPr lang="uk-UA" sz="1400" dirty="0">
                          <a:latin typeface="Tahoma"/>
                          <a:ea typeface="Calibri"/>
                          <a:cs typeface="Times New Roman"/>
                        </a:rPr>
                        <a:t>:</a:t>
                      </a:r>
                      <a:r>
                        <a:rPr lang="en-US" sz="1400" dirty="0">
                          <a:latin typeface="Tahoma"/>
                          <a:ea typeface="Calibri"/>
                          <a:cs typeface="Times New Roman"/>
                        </a:rPr>
                        <a:t> </a:t>
                      </a:r>
                      <a:r>
                        <a:rPr lang="en-US" sz="1400" u="sng" dirty="0">
                          <a:solidFill>
                            <a:srgbClr val="0000FF"/>
                          </a:solidFill>
                          <a:latin typeface="Tahoma"/>
                          <a:ea typeface="Calibri"/>
                          <a:cs typeface="Times New Roman"/>
                        </a:rPr>
                        <a:t>info</a:t>
                      </a:r>
                      <a:r>
                        <a:rPr lang="uk-UA" sz="1400" u="sng" dirty="0">
                          <a:solidFill>
                            <a:srgbClr val="0000FF"/>
                          </a:solidFill>
                          <a:latin typeface="Tahoma"/>
                          <a:ea typeface="Calibri"/>
                          <a:cs typeface="Times New Roman"/>
                        </a:rPr>
                        <a:t>@</a:t>
                      </a:r>
                      <a:r>
                        <a:rPr lang="en-US" sz="1400" u="sng" dirty="0" smtClean="0">
                          <a:solidFill>
                            <a:srgbClr val="0000FF"/>
                          </a:solidFill>
                          <a:latin typeface="Tahoma"/>
                          <a:ea typeface="Calibri"/>
                          <a:cs typeface="Times New Roman"/>
                        </a:rPr>
                        <a:t>mgi.llc</a:t>
                      </a:r>
                      <a:r>
                        <a:rPr lang="ru-RU" sz="1400" dirty="0" smtClean="0">
                          <a:latin typeface="Tahoma"/>
                          <a:ea typeface="Calibri"/>
                          <a:cs typeface="Times New Roman"/>
                        </a:rPr>
                        <a:t> </a:t>
                      </a:r>
                      <a:r>
                        <a:rPr lang="en-US" sz="1400" dirty="0">
                          <a:latin typeface="Tahoma"/>
                          <a:ea typeface="Calibri"/>
                          <a:cs typeface="Times New Roman"/>
                        </a:rPr>
                        <a:t>email</a:t>
                      </a:r>
                      <a:r>
                        <a:rPr lang="uk-UA" sz="1400" dirty="0">
                          <a:latin typeface="Tahoma"/>
                          <a:ea typeface="Calibri"/>
                          <a:cs typeface="Times New Roman"/>
                        </a:rPr>
                        <a:t>: </a:t>
                      </a:r>
                      <a:r>
                        <a:rPr lang="en-US" sz="1400" u="sng" dirty="0">
                          <a:solidFill>
                            <a:srgbClr val="0000FF"/>
                          </a:solidFill>
                          <a:latin typeface="Tahoma"/>
                          <a:ea typeface="Calibri"/>
                          <a:cs typeface="Times New Roman"/>
                        </a:rPr>
                        <a:t>office</a:t>
                      </a:r>
                      <a:r>
                        <a:rPr lang="uk-UA" sz="1400" u="sng" dirty="0">
                          <a:solidFill>
                            <a:srgbClr val="0000FF"/>
                          </a:solidFill>
                          <a:latin typeface="Tahoma"/>
                          <a:ea typeface="Calibri"/>
                          <a:cs typeface="Times New Roman"/>
                        </a:rPr>
                        <a:t>@</a:t>
                      </a:r>
                      <a:r>
                        <a:rPr lang="en-US" sz="1400" u="sng" dirty="0" smtClean="0">
                          <a:solidFill>
                            <a:srgbClr val="0000FF"/>
                          </a:solidFill>
                          <a:latin typeface="Tahoma"/>
                          <a:ea typeface="Calibri"/>
                          <a:cs typeface="Times New Roman"/>
                        </a:rPr>
                        <a:t>mgi.llc</a:t>
                      </a:r>
                      <a:r>
                        <a:rPr lang="ru-RU" sz="1400" dirty="0" smtClean="0">
                          <a:latin typeface="Tahoma"/>
                          <a:ea typeface="Calibri"/>
                          <a:cs typeface="Times New Roman"/>
                        </a:rPr>
                        <a:t> </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web: </a:t>
                      </a:r>
                      <a:r>
                        <a:rPr lang="en-US" sz="1400" dirty="0">
                          <a:solidFill>
                            <a:srgbClr val="808080"/>
                          </a:solidFill>
                          <a:latin typeface="Tahoma"/>
                          <a:ea typeface="Calibri"/>
                          <a:cs typeface="Times New Roman"/>
                        </a:rPr>
                        <a:t> </a:t>
                      </a:r>
                      <a:r>
                        <a:rPr lang="en-US" sz="1400" u="sng" dirty="0">
                          <a:solidFill>
                            <a:srgbClr val="0000FF"/>
                          </a:solidFill>
                          <a:latin typeface="Tahoma"/>
                          <a:ea typeface="Calibri"/>
                          <a:cs typeface="Times New Roman"/>
                        </a:rPr>
                        <a:t>http://</a:t>
                      </a:r>
                      <a:r>
                        <a:rPr lang="en-US" sz="1400" u="sng" dirty="0" smtClean="0">
                          <a:solidFill>
                            <a:srgbClr val="0000FF"/>
                          </a:solidFill>
                          <a:latin typeface="Tahoma"/>
                          <a:ea typeface="Calibri"/>
                          <a:cs typeface="Times New Roman"/>
                        </a:rPr>
                        <a:t>mgi.llc</a:t>
                      </a:r>
                      <a:r>
                        <a:rPr lang="en-US" sz="1400" u="sng" baseline="0" dirty="0" smtClean="0">
                          <a:solidFill>
                            <a:srgbClr val="0000FF"/>
                          </a:solidFill>
                          <a:latin typeface="Tahoma"/>
                          <a:ea typeface="Calibri"/>
                          <a:cs typeface="Times New Roman"/>
                        </a:rPr>
                        <a:t> </a:t>
                      </a:r>
                      <a:r>
                        <a:rPr lang="en-US" sz="1400" u="none" baseline="0" dirty="0" smtClean="0">
                          <a:solidFill>
                            <a:schemeClr val="tx1"/>
                          </a:solidFill>
                          <a:latin typeface="Tahoma"/>
                          <a:ea typeface="Calibri"/>
                          <a:cs typeface="Times New Roman"/>
                        </a:rPr>
                        <a:t> </a:t>
                      </a:r>
                      <a:endParaRPr lang="ru-RU"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4000"/>
                        </a:lnSpc>
                        <a:spcAft>
                          <a:spcPts val="0"/>
                        </a:spcAft>
                      </a:pPr>
                      <a:endParaRPr lang="en-US" sz="1400" dirty="0" smtClean="0">
                        <a:latin typeface="Tahoma"/>
                        <a:ea typeface="Calibri"/>
                        <a:cs typeface="Times New Roman"/>
                      </a:endParaRPr>
                    </a:p>
                    <a:p>
                      <a:pPr>
                        <a:lnSpc>
                          <a:spcPct val="114000"/>
                        </a:lnSpc>
                        <a:spcAft>
                          <a:spcPts val="0"/>
                        </a:spcAft>
                      </a:pPr>
                      <a:r>
                        <a:rPr lang="en-US" sz="1400" dirty="0" smtClean="0">
                          <a:latin typeface="Tahoma"/>
                          <a:ea typeface="Calibri"/>
                          <a:cs typeface="Times New Roman"/>
                        </a:rPr>
                        <a:t>BANK </a:t>
                      </a:r>
                      <a:r>
                        <a:rPr lang="en-US" sz="1400" dirty="0">
                          <a:latin typeface="Tahoma"/>
                          <a:ea typeface="Calibri"/>
                          <a:cs typeface="Times New Roman"/>
                        </a:rPr>
                        <a:t>OF BENEFICIARY: Kyiv Regional Directorate of Public Joint Stock Company </a:t>
                      </a:r>
                      <a:r>
                        <a:rPr lang="en-US" sz="1400" dirty="0" err="1">
                          <a:latin typeface="Tahoma"/>
                          <a:ea typeface="Calibri"/>
                          <a:cs typeface="Times New Roman"/>
                        </a:rPr>
                        <a:t>Raiffeisen</a:t>
                      </a:r>
                      <a:r>
                        <a:rPr lang="en-US" sz="1400" dirty="0">
                          <a:latin typeface="Tahoma"/>
                          <a:ea typeface="Calibri"/>
                          <a:cs typeface="Times New Roman"/>
                        </a:rPr>
                        <a:t> Bank </a:t>
                      </a:r>
                      <a:r>
                        <a:rPr lang="en-US" sz="1400" dirty="0" err="1">
                          <a:latin typeface="Tahoma"/>
                          <a:ea typeface="Calibri"/>
                          <a:cs typeface="Times New Roman"/>
                        </a:rPr>
                        <a:t>Aval</a:t>
                      </a:r>
                      <a:r>
                        <a:rPr lang="en-US" sz="1400" dirty="0">
                          <a:latin typeface="Tahoma"/>
                          <a:ea typeface="Calibri"/>
                          <a:cs typeface="Times New Roman"/>
                        </a:rPr>
                        <a:t>, </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SWIFT: AVALUAUKCKB</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Account number:  26004363826  EUR</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Account number:  26005363825  USD</a:t>
                      </a:r>
                      <a:endParaRPr lang="ru-RU" sz="1400" dirty="0">
                        <a:latin typeface="Calibri"/>
                        <a:ea typeface="Calibri"/>
                        <a:cs typeface="Times New Roman"/>
                      </a:endParaRPr>
                    </a:p>
                    <a:p>
                      <a:pPr>
                        <a:lnSpc>
                          <a:spcPct val="114000"/>
                        </a:lnSpc>
                        <a:spcAft>
                          <a:spcPts val="0"/>
                        </a:spcAft>
                      </a:pPr>
                      <a:r>
                        <a:rPr lang="en-US" sz="1400" dirty="0">
                          <a:latin typeface="Tahoma"/>
                          <a:ea typeface="Calibri"/>
                          <a:cs typeface="Times New Roman"/>
                        </a:rPr>
                        <a:t>Account number:  26006363824  UAN </a:t>
                      </a:r>
                      <a:endParaRPr lang="en-US" sz="1400" dirty="0" smtClean="0">
                        <a:latin typeface="Tahoma"/>
                        <a:ea typeface="Calibri"/>
                        <a:cs typeface="Times New Roman"/>
                      </a:endParaRPr>
                    </a:p>
                    <a:p>
                      <a:pPr>
                        <a:lnSpc>
                          <a:spcPct val="114000"/>
                        </a:lnSpc>
                        <a:spcAft>
                          <a:spcPts val="0"/>
                        </a:spcAft>
                      </a:pPr>
                      <a:endParaRPr lang="ru-RU"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717974456"/>
      </p:ext>
    </p:extLst>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6890" y="4794320"/>
            <a:ext cx="3697528" cy="2008844"/>
          </a:xfrm>
          <a:prstGeom prst="rect">
            <a:avLst/>
          </a:prstGeom>
        </p:spPr>
      </p:pic>
      <p:sp>
        <p:nvSpPr>
          <p:cNvPr id="2" name="Прямоугольник 1"/>
          <p:cNvSpPr/>
          <p:nvPr/>
        </p:nvSpPr>
        <p:spPr>
          <a:xfrm>
            <a:off x="906011" y="862751"/>
            <a:ext cx="9907398" cy="4093428"/>
          </a:xfrm>
          <a:prstGeom prst="rect">
            <a:avLst/>
          </a:prstGeom>
        </p:spPr>
        <p:txBody>
          <a:bodyPr wrap="square">
            <a:spAutoFit/>
          </a:bodyPr>
          <a:lstStyle/>
          <a:p>
            <a:pPr algn="just"/>
            <a:r>
              <a:rPr lang="en-US" sz="2000" b="1" dirty="0" smtClean="0">
                <a:latin typeface="Century Gothic" panose="020B0502020202020204" pitchFamily="34" charset="0"/>
              </a:rPr>
              <a:t>Normally, </a:t>
            </a:r>
            <a:r>
              <a:rPr lang="en-US" sz="2000" b="1" dirty="0" err="1" smtClean="0">
                <a:latin typeface="Century Gothic" panose="020B0502020202020204" pitchFamily="34" charset="0"/>
              </a:rPr>
              <a:t>humates</a:t>
            </a:r>
            <a:r>
              <a:rPr lang="ru-RU" sz="2000" b="1" dirty="0" smtClean="0">
                <a:latin typeface="Century Gothic" panose="020B0502020202020204" pitchFamily="34" charset="0"/>
              </a:rPr>
              <a:t> (</a:t>
            </a:r>
            <a:r>
              <a:rPr lang="en-US" sz="2000" b="1" dirty="0">
                <a:latin typeface="Century Gothic" panose="020B0502020202020204" pitchFamily="34" charset="0"/>
              </a:rPr>
              <a:t>leonardite</a:t>
            </a:r>
            <a:r>
              <a:rPr lang="ru-RU" sz="2000" b="1" dirty="0" smtClean="0">
                <a:latin typeface="Century Gothic" panose="020B0502020202020204" pitchFamily="34" charset="0"/>
              </a:rPr>
              <a:t>)</a:t>
            </a:r>
            <a:r>
              <a:rPr lang="en-US" sz="2000" b="1" dirty="0" smtClean="0">
                <a:latin typeface="Century Gothic" panose="020B0502020202020204" pitchFamily="34" charset="0"/>
              </a:rPr>
              <a:t> are produced from oxidized </a:t>
            </a:r>
            <a:r>
              <a:rPr lang="en-US" sz="2000" b="1" i="1" dirty="0">
                <a:solidFill>
                  <a:srgbClr val="FFFF00"/>
                </a:solidFill>
                <a:latin typeface="Century Gothic" panose="020B0502020202020204" pitchFamily="34" charset="0"/>
              </a:rPr>
              <a:t>brown coal</a:t>
            </a:r>
            <a:r>
              <a:rPr lang="en-US" sz="2000" b="1" dirty="0" smtClean="0">
                <a:latin typeface="Century Gothic" panose="020B0502020202020204" pitchFamily="34" charset="0"/>
              </a:rPr>
              <a:t>. Internationally accepted name of </a:t>
            </a:r>
            <a:r>
              <a:rPr lang="en-US" sz="2000" b="1" dirty="0">
                <a:latin typeface="Century Gothic" panose="020B0502020202020204" pitchFamily="34" charset="0"/>
              </a:rPr>
              <a:t>a soft lignite layer </a:t>
            </a:r>
            <a:r>
              <a:rPr lang="en-US" sz="2000" b="1" dirty="0" smtClean="0">
                <a:latin typeface="Century Gothic" panose="020B0502020202020204" pitchFamily="34" charset="0"/>
              </a:rPr>
              <a:t>is </a:t>
            </a:r>
            <a:r>
              <a:rPr lang="en-US" sz="2000" b="1" dirty="0" err="1" smtClean="0">
                <a:latin typeface="Century Gothic" panose="020B0502020202020204" pitchFamily="34" charset="0"/>
              </a:rPr>
              <a:t>leonardite</a:t>
            </a:r>
            <a:r>
              <a:rPr lang="en-US" sz="2000" b="1" dirty="0" smtClean="0">
                <a:latin typeface="Century Gothic" panose="020B0502020202020204" pitchFamily="34" charset="0"/>
              </a:rPr>
              <a:t>. </a:t>
            </a:r>
          </a:p>
          <a:p>
            <a:pPr algn="just"/>
            <a:r>
              <a:rPr lang="en-US" sz="2000" b="1" dirty="0" err="1" smtClean="0">
                <a:latin typeface="Century Gothic" panose="020B0502020202020204" pitchFamily="34" charset="0"/>
              </a:rPr>
              <a:t>Leonardite</a:t>
            </a:r>
            <a:r>
              <a:rPr lang="en-US" sz="2000" b="1" dirty="0" smtClean="0">
                <a:latin typeface="Century Gothic" panose="020B0502020202020204" pitchFamily="34" charset="0"/>
              </a:rPr>
              <a:t> distinguishes from brown coal with higher oxidation level and more intense content of </a:t>
            </a:r>
            <a:r>
              <a:rPr lang="en-US" sz="2000" b="1" dirty="0" err="1" smtClean="0">
                <a:latin typeface="Century Gothic" panose="020B0502020202020204" pitchFamily="34" charset="0"/>
              </a:rPr>
              <a:t>humic</a:t>
            </a:r>
            <a:r>
              <a:rPr lang="en-US" sz="2000" b="1" dirty="0" smtClean="0">
                <a:latin typeface="Century Gothic" panose="020B0502020202020204" pitchFamily="34" charset="0"/>
              </a:rPr>
              <a:t> acids – up to 85%. </a:t>
            </a:r>
          </a:p>
          <a:p>
            <a:pPr algn="just"/>
            <a:r>
              <a:rPr lang="en-US" sz="2000" b="1" dirty="0" smtClean="0">
                <a:latin typeface="Century Gothic" panose="020B0502020202020204" pitchFamily="34" charset="0"/>
              </a:rPr>
              <a:t>This kind of coal has poor calorific power that’s why it is usually raked up in dumps. It turns out that the principal sources of </a:t>
            </a:r>
            <a:r>
              <a:rPr lang="en-US" sz="2000" b="1" dirty="0" err="1" smtClean="0">
                <a:latin typeface="Century Gothic" panose="020B0502020202020204" pitchFamily="34" charset="0"/>
              </a:rPr>
              <a:t>humic</a:t>
            </a:r>
            <a:r>
              <a:rPr lang="en-US" sz="2000" b="1" dirty="0" smtClean="0">
                <a:latin typeface="Century Gothic" panose="020B0502020202020204" pitchFamily="34" charset="0"/>
              </a:rPr>
              <a:t> substances are wastes of brown coal extraction processes that perfectly matches the principles of </a:t>
            </a:r>
            <a:r>
              <a:rPr lang="en-US" sz="2000" b="1" i="1" dirty="0" smtClean="0">
                <a:latin typeface="Century Gothic" panose="020B0502020202020204" pitchFamily="34" charset="0"/>
              </a:rPr>
              <a:t>green chemistry</a:t>
            </a:r>
            <a:r>
              <a:rPr lang="en-US" sz="2000" b="1" dirty="0" smtClean="0">
                <a:latin typeface="Century Gothic" panose="020B0502020202020204" pitchFamily="34" charset="0"/>
              </a:rPr>
              <a:t>. </a:t>
            </a:r>
          </a:p>
          <a:p>
            <a:pPr algn="just"/>
            <a:r>
              <a:rPr lang="en-US" sz="2000" b="1" dirty="0" err="1" smtClean="0">
                <a:latin typeface="Century Gothic" panose="020B0502020202020204" pitchFamily="34" charset="0"/>
              </a:rPr>
              <a:t>Humic</a:t>
            </a:r>
            <a:r>
              <a:rPr lang="en-US" sz="2000" b="1" dirty="0" smtClean="0">
                <a:latin typeface="Century Gothic" panose="020B0502020202020204" pitchFamily="34" charset="0"/>
              </a:rPr>
              <a:t> preparations produced from coal have poor biological activity. Currently the </a:t>
            </a:r>
            <a:r>
              <a:rPr lang="en-US" sz="2000" b="1" dirty="0" err="1" smtClean="0">
                <a:latin typeface="Century Gothic" panose="020B0502020202020204" pitchFamily="34" charset="0"/>
              </a:rPr>
              <a:t>humates</a:t>
            </a:r>
            <a:r>
              <a:rPr lang="en-US" sz="2000" b="1" dirty="0" smtClean="0">
                <a:latin typeface="Century Gothic" panose="020B0502020202020204" pitchFamily="34" charset="0"/>
              </a:rPr>
              <a:t> produced from this kind of raw materials are </a:t>
            </a:r>
            <a:r>
              <a:rPr lang="en-US" sz="2000" b="1" dirty="0">
                <a:latin typeface="Century Gothic" panose="020B0502020202020204" pitchFamily="34" charset="0"/>
              </a:rPr>
              <a:t>represented at agricultural </a:t>
            </a:r>
            <a:r>
              <a:rPr lang="en-US" sz="2000" b="1" dirty="0" smtClean="0">
                <a:latin typeface="Century Gothic" panose="020B0502020202020204" pitchFamily="34" charset="0"/>
              </a:rPr>
              <a:t>market mainly by powders. Such preparations have long effective time and are resistant to both heat in summer time and winter frosts. </a:t>
            </a:r>
          </a:p>
        </p:txBody>
      </p:sp>
    </p:spTree>
    <p:extLst>
      <p:ext uri="{BB962C8B-B14F-4D97-AF65-F5344CB8AC3E}">
        <p14:creationId xmlns="" xmlns:p14="http://schemas.microsoft.com/office/powerpoint/2010/main" val="656527850"/>
      </p:ext>
    </p:extLst>
  </p:cSld>
  <p:clrMapOvr>
    <a:masterClrMapping/>
  </p:clrMapOvr>
  <mc:AlternateContent xmlns:mc="http://schemas.openxmlformats.org/markup-compatibility/2006">
    <mc:Choice xmlns="" xmlns:p14="http://schemas.microsoft.com/office/powerpoint/2010/main" Requires="p14">
      <p:transition spd="slow" p14:dur="3400" advClick="0" advTm="35000">
        <p14:reveal/>
      </p:transition>
    </mc:Choice>
    <mc:Fallback>
      <p:transition spd="slow" advClick="0" advTm="3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6890" y="4794320"/>
            <a:ext cx="3697528" cy="2008844"/>
          </a:xfrm>
          <a:prstGeom prst="rect">
            <a:avLst/>
          </a:prstGeom>
        </p:spPr>
      </p:pic>
      <p:sp>
        <p:nvSpPr>
          <p:cNvPr id="2" name="Прямоугольник 1"/>
          <p:cNvSpPr/>
          <p:nvPr/>
        </p:nvSpPr>
        <p:spPr>
          <a:xfrm>
            <a:off x="906011" y="1310220"/>
            <a:ext cx="9907398" cy="3170099"/>
          </a:xfrm>
          <a:prstGeom prst="rect">
            <a:avLst/>
          </a:prstGeom>
        </p:spPr>
        <p:txBody>
          <a:bodyPr wrap="square">
            <a:spAutoFit/>
          </a:bodyPr>
          <a:lstStyle/>
          <a:p>
            <a:pPr algn="ctr"/>
            <a:r>
              <a:rPr lang="en-US" sz="2000" b="1" dirty="0" smtClean="0">
                <a:solidFill>
                  <a:srgbClr val="FFFF00"/>
                </a:solidFill>
                <a:latin typeface="Century Gothic" panose="020B0502020202020204" pitchFamily="34" charset="0"/>
              </a:rPr>
              <a:t>Good quality of final products is determined by the following requirements for the </a:t>
            </a:r>
            <a:r>
              <a:rPr lang="en-US" sz="2000" b="1" dirty="0">
                <a:solidFill>
                  <a:srgbClr val="FFFF00"/>
                </a:solidFill>
                <a:latin typeface="Century Gothic" panose="020B0502020202020204" pitchFamily="34" charset="0"/>
              </a:rPr>
              <a:t>leonardite </a:t>
            </a:r>
            <a:r>
              <a:rPr lang="en-US" sz="2000" b="1" dirty="0" smtClean="0">
                <a:solidFill>
                  <a:srgbClr val="FFFF00"/>
                </a:solidFill>
                <a:latin typeface="Century Gothic" panose="020B0502020202020204" pitchFamily="34" charset="0"/>
              </a:rPr>
              <a:t>used for </a:t>
            </a:r>
            <a:r>
              <a:rPr lang="en-US" sz="2000" b="1" dirty="0" err="1" smtClean="0">
                <a:solidFill>
                  <a:srgbClr val="FFFF00"/>
                </a:solidFill>
                <a:latin typeface="Century Gothic" panose="020B0502020202020204" pitchFamily="34" charset="0"/>
              </a:rPr>
              <a:t>humates</a:t>
            </a:r>
            <a:r>
              <a:rPr lang="en-US" sz="2000" b="1" dirty="0" smtClean="0">
                <a:solidFill>
                  <a:srgbClr val="FFFF00"/>
                </a:solidFill>
                <a:latin typeface="Century Gothic" panose="020B0502020202020204" pitchFamily="34" charset="0"/>
              </a:rPr>
              <a:t> manufacture</a:t>
            </a:r>
            <a:r>
              <a:rPr lang="ru-RU" sz="2000" b="1" dirty="0" smtClean="0">
                <a:solidFill>
                  <a:srgbClr val="FFFF00"/>
                </a:solidFill>
                <a:latin typeface="Century Gothic" panose="020B0502020202020204" pitchFamily="34" charset="0"/>
              </a:rPr>
              <a:t>:</a:t>
            </a:r>
          </a:p>
          <a:p>
            <a:pPr algn="ctr"/>
            <a:endParaRPr lang="ru-RU" sz="2000" b="1" dirty="0">
              <a:solidFill>
                <a:srgbClr val="FFFF00"/>
              </a:solidFill>
              <a:latin typeface="Century Gothic" panose="020B0502020202020204" pitchFamily="34" charset="0"/>
            </a:endParaRPr>
          </a:p>
          <a:p>
            <a:pPr marL="342900" lvl="0" indent="-342900" algn="just">
              <a:buFont typeface="Wingdings" panose="05000000000000000000" pitchFamily="2" charset="2"/>
              <a:buChar char="ü"/>
            </a:pPr>
            <a:r>
              <a:rPr lang="en-US" sz="2000" b="1" dirty="0" smtClean="0">
                <a:latin typeface="Century Gothic" panose="020B0502020202020204" pitchFamily="34" charset="0"/>
              </a:rPr>
              <a:t>Ash content – max </a:t>
            </a:r>
            <a:r>
              <a:rPr lang="ru-RU" sz="2000" b="1" dirty="0" smtClean="0">
                <a:latin typeface="Century Gothic" panose="020B0502020202020204" pitchFamily="34" charset="0"/>
              </a:rPr>
              <a:t>13%;</a:t>
            </a:r>
          </a:p>
          <a:p>
            <a:pPr marL="342900" lvl="0" indent="-342900">
              <a:buFont typeface="Wingdings" panose="05000000000000000000" pitchFamily="2" charset="2"/>
              <a:buChar char="ü"/>
            </a:pPr>
            <a:r>
              <a:rPr lang="en-US" sz="2000" b="1" dirty="0" smtClean="0">
                <a:latin typeface="Century Gothic" panose="020B0502020202020204" pitchFamily="34" charset="0"/>
              </a:rPr>
              <a:t>Mass concentration of mineral fraction not connected with </a:t>
            </a:r>
            <a:r>
              <a:rPr lang="en-US" sz="2000" b="1" dirty="0" err="1" smtClean="0">
                <a:latin typeface="Century Gothic" panose="020B0502020202020204" pitchFamily="34" charset="0"/>
              </a:rPr>
              <a:t>humic</a:t>
            </a:r>
            <a:r>
              <a:rPr lang="en-US" sz="2000" b="1" dirty="0" smtClean="0">
                <a:latin typeface="Century Gothic" panose="020B0502020202020204" pitchFamily="34" charset="0"/>
              </a:rPr>
              <a:t> acids – max 10%</a:t>
            </a:r>
            <a:r>
              <a:rPr lang="ru-RU" sz="2000" b="1" dirty="0" smtClean="0">
                <a:latin typeface="Century Gothic" panose="020B0502020202020204" pitchFamily="34" charset="0"/>
              </a:rPr>
              <a:t>;</a:t>
            </a:r>
          </a:p>
          <a:p>
            <a:pPr marL="342900" lvl="0" indent="-342900" algn="just">
              <a:buFont typeface="Wingdings" panose="05000000000000000000" pitchFamily="2" charset="2"/>
              <a:buChar char="ü"/>
            </a:pPr>
            <a:r>
              <a:rPr lang="en-US" sz="2000" b="1" dirty="0" smtClean="0">
                <a:latin typeface="Century Gothic" panose="020B0502020202020204" pitchFamily="34" charset="0"/>
              </a:rPr>
              <a:t>Mass concentration of </a:t>
            </a:r>
            <a:r>
              <a:rPr lang="en-US" sz="2000" b="1" dirty="0" err="1" smtClean="0">
                <a:latin typeface="Century Gothic" panose="020B0502020202020204" pitchFamily="34" charset="0"/>
              </a:rPr>
              <a:t>humic</a:t>
            </a:r>
            <a:r>
              <a:rPr lang="en-US" sz="2000" b="1" dirty="0" smtClean="0">
                <a:latin typeface="Century Gothic" panose="020B0502020202020204" pitchFamily="34" charset="0"/>
              </a:rPr>
              <a:t> acids – min </a:t>
            </a:r>
            <a:r>
              <a:rPr lang="ru-RU" sz="2000" b="1" dirty="0" smtClean="0">
                <a:latin typeface="Century Gothic" panose="020B0502020202020204" pitchFamily="34" charset="0"/>
              </a:rPr>
              <a:t>7</a:t>
            </a:r>
            <a:r>
              <a:rPr lang="ru-RU" sz="2000" b="1" dirty="0">
                <a:latin typeface="Century Gothic" panose="020B0502020202020204" pitchFamily="34" charset="0"/>
              </a:rPr>
              <a:t>0</a:t>
            </a:r>
            <a:r>
              <a:rPr lang="en-US" sz="2000" b="1" dirty="0" smtClean="0">
                <a:latin typeface="Century Gothic" panose="020B0502020202020204" pitchFamily="34" charset="0"/>
              </a:rPr>
              <a:t>%</a:t>
            </a:r>
            <a:endParaRPr lang="ru-RU" sz="2000" b="1" dirty="0" smtClean="0">
              <a:latin typeface="Century Gothic" panose="020B0502020202020204" pitchFamily="34" charset="0"/>
            </a:endParaRPr>
          </a:p>
          <a:p>
            <a:pPr marL="342900" lvl="0" indent="-342900" algn="just">
              <a:buFont typeface="Wingdings" panose="05000000000000000000" pitchFamily="2" charset="2"/>
              <a:buChar char="ü"/>
            </a:pPr>
            <a:endParaRPr lang="ru-RU" sz="2000" b="1" dirty="0">
              <a:latin typeface="Century Gothic" panose="020B0502020202020204" pitchFamily="34" charset="0"/>
            </a:endParaRPr>
          </a:p>
          <a:p>
            <a:pPr marL="342900" lvl="0" indent="-342900" algn="just">
              <a:buFont typeface="Wingdings" panose="05000000000000000000" pitchFamily="2" charset="2"/>
              <a:buChar char="ü"/>
            </a:pPr>
            <a:endParaRPr lang="ru-RU" sz="2000" b="1" dirty="0">
              <a:latin typeface="Century Gothic" panose="020B0502020202020204" pitchFamily="34" charset="0"/>
            </a:endParaRPr>
          </a:p>
          <a:p>
            <a:pPr algn="ctr"/>
            <a:r>
              <a:rPr lang="en-US" sz="2000" b="1" cap="all" dirty="0" smtClean="0">
                <a:solidFill>
                  <a:srgbClr val="FFFF00"/>
                </a:solidFill>
                <a:latin typeface="Century Gothic" panose="020B0502020202020204" pitchFamily="34" charset="0"/>
              </a:rPr>
              <a:t>And this is exactly what our company offers</a:t>
            </a:r>
            <a:endParaRPr lang="ru-RU" sz="2000" b="1" dirty="0">
              <a:solidFill>
                <a:srgbClr val="FFFF00"/>
              </a:solidFill>
              <a:latin typeface="Century Gothic" panose="020B0502020202020204" pitchFamily="34" charset="0"/>
            </a:endParaRPr>
          </a:p>
        </p:txBody>
      </p:sp>
    </p:spTree>
    <p:extLst>
      <p:ext uri="{BB962C8B-B14F-4D97-AF65-F5344CB8AC3E}">
        <p14:creationId xmlns="" xmlns:p14="http://schemas.microsoft.com/office/powerpoint/2010/main" val="992663503"/>
      </p:ext>
    </p:extLst>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5" descr="Дозвил-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54617" y="651729"/>
            <a:ext cx="2077690" cy="2996141"/>
          </a:xfrm>
          <a:prstGeom prst="rect">
            <a:avLst/>
          </a:prstGeom>
          <a:noFill/>
          <a:ln w="9525">
            <a:solidFill>
              <a:srgbClr val="4F2270"/>
            </a:solidFill>
            <a:miter lim="800000"/>
            <a:headEnd/>
            <a:tailEnd/>
          </a:ln>
          <a:extLst>
            <a:ext uri="{909E8E84-426E-40DD-AFC4-6F175D3DCCD1}">
              <a14:hiddenFill xmlns="" xmlns:a14="http://schemas.microsoft.com/office/drawing/2010/main">
                <a:solidFill>
                  <a:srgbClr val="FFFFFF"/>
                </a:solidFill>
              </a14:hiddenFill>
            </a:ext>
          </a:extLst>
        </p:spPr>
      </p:pic>
      <p:pic>
        <p:nvPicPr>
          <p:cNvPr id="2050" name="Рисунок 4" descr="Дозвил-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55824" y="638752"/>
            <a:ext cx="2058946" cy="3009118"/>
          </a:xfrm>
          <a:prstGeom prst="rect">
            <a:avLst/>
          </a:prstGeom>
          <a:noFill/>
          <a:ln w="9525">
            <a:solidFill>
              <a:srgbClr val="4F2270"/>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972766" y="1255042"/>
            <a:ext cx="5558334"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At present </a:t>
            </a:r>
            <a:r>
              <a:rPr kumimoji="0" lang="en-US" sz="2000" b="1" i="1" u="none" strike="noStrike" cap="none" normalizeH="0" dirty="0" smtClean="0">
                <a:ln>
                  <a:noFill/>
                </a:ln>
                <a:solidFill>
                  <a:schemeClr val="tx1"/>
                </a:solidFill>
                <a:effectLst/>
                <a:latin typeface="Century Gothic" panose="020B0502020202020204" pitchFamily="34" charset="0"/>
                <a:ea typeface="Times New Roman" panose="02020603050405020304" pitchFamily="18" charset="0"/>
              </a:rPr>
              <a:t>Energy Investment Company </a:t>
            </a:r>
            <a:r>
              <a:rPr kumimoji="0" lang="en-US" sz="2000" b="1" i="0" u="none" strike="noStrike" cap="none" normalizeH="0" dirty="0" smtClean="0">
                <a:ln>
                  <a:noFill/>
                </a:ln>
                <a:solidFill>
                  <a:schemeClr val="tx1"/>
                </a:solidFill>
                <a:effectLst/>
                <a:latin typeface="Century Gothic" panose="020B0502020202020204" pitchFamily="34" charset="0"/>
                <a:ea typeface="Times New Roman" panose="02020603050405020304" pitchFamily="18" charset="0"/>
              </a:rPr>
              <a:t>is the investor in power industry </a:t>
            </a:r>
            <a:r>
              <a:rPr lang="en-US" sz="2000" b="1" dirty="0">
                <a:latin typeface="Century Gothic" panose="020B0502020202020204" pitchFamily="34" charset="0"/>
                <a:ea typeface="Times New Roman" panose="02020603050405020304" pitchFamily="18" charset="0"/>
              </a:rPr>
              <a:t>of </a:t>
            </a:r>
            <a:r>
              <a:rPr lang="en-US" sz="2000" b="1" dirty="0" smtClean="0">
                <a:latin typeface="Century Gothic" panose="020B0502020202020204" pitchFamily="34" charset="0"/>
                <a:ea typeface="Times New Roman" panose="02020603050405020304" pitchFamily="18" charset="0"/>
              </a:rPr>
              <a:t>Ukraine’s economics. </a:t>
            </a:r>
            <a:endParaRPr kumimoji="0" lang="en-US" sz="2000" b="1" i="0" u="none" strike="noStrike" cap="none" normalizeH="0" dirty="0" smtClean="0">
              <a:ln>
                <a:noFill/>
              </a:ln>
              <a:solidFill>
                <a:schemeClr val="tx1"/>
              </a:solidFill>
              <a:effectLst/>
              <a:latin typeface="Century Gothic" panose="020B0502020202020204" pitchFamily="34" charset="0"/>
              <a:ea typeface="Times New Roman" panose="02020603050405020304" pitchFamily="18" charset="0"/>
            </a:endParaRPr>
          </a:p>
          <a:p>
            <a:pPr lvl="0" algn="just" defTabSz="91440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Using advanced</a:t>
            </a:r>
            <a:r>
              <a:rPr kumimoji="0" lang="en-US" sz="2000" b="1" i="0" u="none" strike="noStrike" cap="none" normalizeH="0" dirty="0" smtClean="0">
                <a:ln>
                  <a:noFill/>
                </a:ln>
                <a:solidFill>
                  <a:schemeClr val="tx1"/>
                </a:solidFill>
                <a:effectLst/>
                <a:latin typeface="Century Gothic" panose="020B0502020202020204" pitchFamily="34" charset="0"/>
                <a:ea typeface="Times New Roman" panose="02020603050405020304" pitchFamily="18" charset="0"/>
              </a:rPr>
              <a:t> technologies and applying upgrades promptly, the company transforms</a:t>
            </a:r>
            <a:r>
              <a:rPr lang="en-US" sz="2000" b="1" dirty="0" smtClean="0">
                <a:latin typeface="Century Gothic" panose="020B0502020202020204" pitchFamily="34" charset="0"/>
                <a:ea typeface="Times New Roman" panose="02020603050405020304" pitchFamily="18" charset="0"/>
              </a:rPr>
              <a:t> </a:t>
            </a:r>
            <a:r>
              <a:rPr lang="en-US" sz="2000" b="1" dirty="0">
                <a:latin typeface="Century Gothic" panose="020B0502020202020204" pitchFamily="34" charset="0"/>
                <a:ea typeface="Times New Roman" panose="02020603050405020304" pitchFamily="18" charset="0"/>
              </a:rPr>
              <a:t>power-consuming projects </a:t>
            </a:r>
            <a:r>
              <a:rPr lang="en-US" sz="2000" b="1" dirty="0" smtClean="0">
                <a:latin typeface="Century Gothic" panose="020B0502020202020204" pitchFamily="34" charset="0"/>
                <a:ea typeface="Times New Roman" panose="02020603050405020304" pitchFamily="18" charset="0"/>
              </a:rPr>
              <a:t>into the new </a:t>
            </a:r>
            <a:r>
              <a:rPr kumimoji="0" lang="en-US" sz="2000" b="1" i="0" u="none" strike="noStrike" cap="none" normalizeH="0" dirty="0" smtClean="0">
                <a:ln>
                  <a:noFill/>
                </a:ln>
                <a:solidFill>
                  <a:schemeClr val="tx1"/>
                </a:solidFill>
                <a:effectLst/>
                <a:latin typeface="Century Gothic" panose="020B0502020202020204" pitchFamily="34" charset="0"/>
                <a:ea typeface="Times New Roman" panose="02020603050405020304" pitchFamily="18" charset="0"/>
              </a:rPr>
              <a:t>profitable courses of activity</a:t>
            </a:r>
            <a:endParaRPr kumimoji="0" lang="en-US" sz="2000" b="1"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endParaRPr>
          </a:p>
        </p:txBody>
      </p:sp>
      <p:sp>
        <p:nvSpPr>
          <p:cNvPr id="5" name="TextBox 4"/>
          <p:cNvSpPr txBox="1"/>
          <p:nvPr/>
        </p:nvSpPr>
        <p:spPr>
          <a:xfrm>
            <a:off x="972764" y="3647870"/>
            <a:ext cx="9873910" cy="2246769"/>
          </a:xfrm>
          <a:prstGeom prst="rect">
            <a:avLst/>
          </a:prstGeom>
          <a:noFill/>
        </p:spPr>
        <p:txBody>
          <a:bodyPr wrap="square" rtlCol="0">
            <a:spAutoFit/>
          </a:bodyPr>
          <a:lstStyle/>
          <a:p>
            <a:pPr algn="just"/>
            <a:r>
              <a:rPr lang="en-US" sz="2000" b="1" dirty="0" smtClean="0">
                <a:latin typeface="Century Gothic" panose="020B0502020202020204" pitchFamily="34" charset="0"/>
              </a:rPr>
              <a:t>Today </a:t>
            </a:r>
            <a:r>
              <a:rPr lang="en-US" sz="2000" b="1" i="1" dirty="0" smtClean="0">
                <a:latin typeface="Century Gothic" panose="020B0502020202020204" pitchFamily="34" charset="0"/>
              </a:rPr>
              <a:t>EIC</a:t>
            </a:r>
            <a:r>
              <a:rPr lang="en-US" sz="2000" b="1" dirty="0" smtClean="0">
                <a:latin typeface="Century Gothic" panose="020B0502020202020204" pitchFamily="34" charset="0"/>
              </a:rPr>
              <a:t> is the leading manufacturer of </a:t>
            </a:r>
            <a:r>
              <a:rPr lang="en-US" sz="2000" b="1" dirty="0">
                <a:latin typeface="Century Gothic" panose="020B0502020202020204" pitchFamily="34" charset="0"/>
              </a:rPr>
              <a:t>leonardite </a:t>
            </a:r>
            <a:r>
              <a:rPr lang="en-US" sz="2000" b="1" dirty="0" smtClean="0">
                <a:latin typeface="Century Gothic" panose="020B0502020202020204" pitchFamily="34" charset="0"/>
              </a:rPr>
              <a:t>in Ukraine. The company’s share at the Ukrainian market is 9</a:t>
            </a:r>
            <a:r>
              <a:rPr lang="ru-RU" sz="2000" b="1" dirty="0" smtClean="0">
                <a:latin typeface="Century Gothic" panose="020B0502020202020204" pitchFamily="34" charset="0"/>
              </a:rPr>
              <a:t>5</a:t>
            </a:r>
            <a:r>
              <a:rPr lang="en-US" sz="2000" b="1" dirty="0" smtClean="0">
                <a:latin typeface="Century Gothic" panose="020B0502020202020204" pitchFamily="34" charset="0"/>
              </a:rPr>
              <a:t>%. </a:t>
            </a:r>
          </a:p>
          <a:p>
            <a:pPr algn="just"/>
            <a:r>
              <a:rPr lang="en-US" sz="2000" b="1" dirty="0" smtClean="0">
                <a:latin typeface="Century Gothic" panose="020B0502020202020204" pitchFamily="34" charset="0"/>
              </a:rPr>
              <a:t>At the end of </a:t>
            </a:r>
            <a:r>
              <a:rPr lang="en-US" sz="2000" b="1" dirty="0">
                <a:latin typeface="Century Gothic" panose="020B0502020202020204" pitchFamily="34" charset="0"/>
              </a:rPr>
              <a:t>2011 EIC </a:t>
            </a:r>
            <a:r>
              <a:rPr lang="en-US" sz="2000" b="1" dirty="0" smtClean="0">
                <a:latin typeface="Century Gothic" panose="020B0502020202020204" pitchFamily="34" charset="0"/>
              </a:rPr>
              <a:t>won an auction held by the State geology and natural resources administration and was licensed to use natural resources of brown coal deposit in </a:t>
            </a:r>
            <a:r>
              <a:rPr lang="en-US" sz="2000" b="1" dirty="0" err="1" smtClean="0">
                <a:latin typeface="Century Gothic" panose="020B0502020202020204" pitchFamily="34" charset="0"/>
              </a:rPr>
              <a:t>Mokra</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Kalyhirka</a:t>
            </a:r>
            <a:r>
              <a:rPr lang="en-US" sz="2000" b="1" dirty="0" smtClean="0">
                <a:latin typeface="Century Gothic" panose="020B0502020202020204" pitchFamily="34" charset="0"/>
              </a:rPr>
              <a:t>, Ukraine </a:t>
            </a:r>
          </a:p>
          <a:p>
            <a:pPr algn="just"/>
            <a:r>
              <a:rPr lang="ru-RU" sz="2000" b="1" dirty="0" smtClean="0">
                <a:latin typeface="Century Gothic" panose="020B0502020202020204" pitchFamily="34" charset="0"/>
              </a:rPr>
              <a:t> </a:t>
            </a:r>
          </a:p>
          <a:p>
            <a:pPr algn="ctr"/>
            <a:r>
              <a:rPr lang="en-US" sz="2000" b="1" dirty="0" smtClean="0">
                <a:solidFill>
                  <a:srgbClr val="FFFF00"/>
                </a:solidFill>
                <a:latin typeface="Century Gothic" panose="020B0502020202020204" pitchFamily="34" charset="0"/>
              </a:rPr>
              <a:t>The license term of validity is 20 years</a:t>
            </a:r>
            <a:endParaRPr lang="ru-RU" dirty="0"/>
          </a:p>
        </p:txBody>
      </p:sp>
    </p:spTree>
    <p:extLst>
      <p:ext uri="{BB962C8B-B14F-4D97-AF65-F5344CB8AC3E}">
        <p14:creationId xmlns="" xmlns:p14="http://schemas.microsoft.com/office/powerpoint/2010/main" val="2256783677"/>
      </p:ext>
    </p:extLst>
  </p:cSld>
  <p:clrMapOvr>
    <a:masterClrMapping/>
  </p:clrMapOvr>
  <mc:AlternateContent xmlns:mc="http://schemas.openxmlformats.org/markup-compatibility/2006">
    <mc:Choice xmlns="" xmlns:p14="http://schemas.microsoft.com/office/powerpoint/2010/main" Requires="p14">
      <p:transition spd="slow" p14:dur="3400" advClick="0" advTm="30000">
        <p14:reveal/>
      </p:transition>
    </mc:Choice>
    <mc:Fallback>
      <p:transition spd="slow" advClick="0" advTm="3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6890" y="4794320"/>
            <a:ext cx="3697528" cy="2008844"/>
          </a:xfrm>
          <a:prstGeom prst="rect">
            <a:avLst/>
          </a:prstGeom>
        </p:spPr>
      </p:pic>
      <p:sp>
        <p:nvSpPr>
          <p:cNvPr id="2" name="Прямоугольник 1"/>
          <p:cNvSpPr/>
          <p:nvPr/>
        </p:nvSpPr>
        <p:spPr>
          <a:xfrm>
            <a:off x="6517548" y="998943"/>
            <a:ext cx="4435814" cy="3477875"/>
          </a:xfrm>
          <a:prstGeom prst="rect">
            <a:avLst/>
          </a:prstGeom>
        </p:spPr>
        <p:txBody>
          <a:bodyPr wrap="square">
            <a:spAutoFit/>
          </a:bodyPr>
          <a:lstStyle/>
          <a:p>
            <a:r>
              <a:rPr lang="en-US" sz="2000" b="1" dirty="0" err="1" smtClean="0">
                <a:solidFill>
                  <a:srgbClr val="FFFF00"/>
                </a:solidFill>
                <a:latin typeface="Century Gothic" panose="020B0502020202020204" pitchFamily="34" charset="0"/>
              </a:rPr>
              <a:t>Mokra</a:t>
            </a:r>
            <a:r>
              <a:rPr lang="en-US" sz="2000" b="1" dirty="0" smtClean="0">
                <a:solidFill>
                  <a:srgbClr val="FFFF00"/>
                </a:solidFill>
                <a:latin typeface="Century Gothic" panose="020B0502020202020204" pitchFamily="34" charset="0"/>
              </a:rPr>
              <a:t> </a:t>
            </a:r>
            <a:r>
              <a:rPr lang="en-US" sz="2000" b="1" dirty="0" err="1" smtClean="0">
                <a:solidFill>
                  <a:srgbClr val="FFFF00"/>
                </a:solidFill>
                <a:latin typeface="Century Gothic" panose="020B0502020202020204" pitchFamily="34" charset="0"/>
              </a:rPr>
              <a:t>Kalyhirka</a:t>
            </a:r>
            <a:r>
              <a:rPr lang="en-US" sz="2000" b="1" dirty="0" smtClean="0">
                <a:solidFill>
                  <a:srgbClr val="FFFF00"/>
                </a:solidFill>
                <a:latin typeface="Century Gothic" panose="020B0502020202020204" pitchFamily="34" charset="0"/>
              </a:rPr>
              <a:t> lignite deposit </a:t>
            </a:r>
            <a:r>
              <a:rPr lang="en-US" sz="2000" b="1" dirty="0">
                <a:latin typeface="Century Gothic" panose="020B0502020202020204" pitchFamily="34" charset="0"/>
              </a:rPr>
              <a:t>is </a:t>
            </a:r>
            <a:r>
              <a:rPr lang="en-US" sz="2000" b="1" dirty="0" smtClean="0">
                <a:latin typeface="Century Gothic" panose="020B0502020202020204" pitchFamily="34" charset="0"/>
              </a:rPr>
              <a:t>located in the central part of </a:t>
            </a:r>
            <a:r>
              <a:rPr lang="en-US" sz="2000" b="1" dirty="0" err="1" smtClean="0">
                <a:latin typeface="Century Gothic" panose="020B0502020202020204" pitchFamily="34" charset="0"/>
              </a:rPr>
              <a:t>Dneprovskii</a:t>
            </a:r>
            <a:r>
              <a:rPr lang="en-US" sz="2000" b="1" dirty="0" smtClean="0">
                <a:latin typeface="Century Gothic" panose="020B0502020202020204" pitchFamily="34" charset="0"/>
              </a:rPr>
              <a:t> brown coal </a:t>
            </a:r>
            <a:r>
              <a:rPr lang="ru-RU" sz="2000" b="1" dirty="0" smtClean="0">
                <a:latin typeface="Century Gothic" panose="020B0502020202020204" pitchFamily="34" charset="0"/>
              </a:rPr>
              <a:t>(</a:t>
            </a:r>
            <a:r>
              <a:rPr lang="en-US" sz="2000" b="1" dirty="0">
                <a:latin typeface="Century Gothic" panose="020B0502020202020204" pitchFamily="34" charset="0"/>
              </a:rPr>
              <a:t>leonardite</a:t>
            </a:r>
            <a:r>
              <a:rPr lang="ru-RU" sz="2000" b="1" dirty="0" smtClean="0">
                <a:latin typeface="Century Gothic" panose="020B0502020202020204" pitchFamily="34" charset="0"/>
              </a:rPr>
              <a:t>)</a:t>
            </a:r>
            <a:r>
              <a:rPr lang="en-US" sz="2000" b="1" dirty="0" smtClean="0">
                <a:latin typeface="Century Gothic" panose="020B0502020202020204" pitchFamily="34" charset="0"/>
              </a:rPr>
              <a:t>basin (geological industrial region of </a:t>
            </a:r>
            <a:r>
              <a:rPr lang="en-US" sz="2000" b="1" dirty="0" err="1" smtClean="0">
                <a:latin typeface="Century Gothic" panose="020B0502020202020204" pitchFamily="34" charset="0"/>
              </a:rPr>
              <a:t>Vatutinsk</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Katerynopil</a:t>
            </a:r>
            <a:r>
              <a:rPr lang="en-US" sz="2000" b="1" dirty="0" smtClean="0">
                <a:latin typeface="Century Gothic" panose="020B0502020202020204" pitchFamily="34" charset="0"/>
              </a:rPr>
              <a:t> district of Cherkassy region</a:t>
            </a:r>
          </a:p>
          <a:p>
            <a:r>
              <a:rPr lang="ru-RU" sz="2000" dirty="0"/>
              <a:t> </a:t>
            </a:r>
          </a:p>
          <a:p>
            <a:r>
              <a:rPr lang="en-US" sz="2000" b="1" dirty="0" smtClean="0">
                <a:latin typeface="Century Gothic" panose="020B0502020202020204" pitchFamily="34" charset="0"/>
              </a:rPr>
              <a:t>Today this deposit is </a:t>
            </a:r>
            <a:r>
              <a:rPr lang="en-US" sz="2000" b="1" dirty="0">
                <a:solidFill>
                  <a:srgbClr val="FFFF00"/>
                </a:solidFill>
                <a:latin typeface="Century Gothic" panose="020B0502020202020204" pitchFamily="34" charset="0"/>
              </a:rPr>
              <a:t>the primary resource </a:t>
            </a:r>
            <a:r>
              <a:rPr lang="en-US" sz="2000" b="1" dirty="0" smtClean="0">
                <a:latin typeface="Century Gothic" panose="020B0502020202020204" pitchFamily="34" charset="0"/>
              </a:rPr>
              <a:t>of brown coal in Ukraine </a:t>
            </a:r>
            <a:r>
              <a:rPr lang="ru-RU" sz="2000" dirty="0"/>
              <a:t> </a:t>
            </a: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38907" y="1437963"/>
            <a:ext cx="5449442" cy="3690966"/>
          </a:xfrm>
          <a:prstGeom prst="rect">
            <a:avLst/>
          </a:prstGeom>
        </p:spPr>
      </p:pic>
      <p:cxnSp>
        <p:nvCxnSpPr>
          <p:cNvPr id="5" name="Прямая со стрелкой 4"/>
          <p:cNvCxnSpPr/>
          <p:nvPr/>
        </p:nvCxnSpPr>
        <p:spPr>
          <a:xfrm flipH="1">
            <a:off x="3881336" y="1437963"/>
            <a:ext cx="2636212" cy="14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3721240" y="2870907"/>
            <a:ext cx="141549" cy="127258"/>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Tree>
    <p:extLst>
      <p:ext uri="{BB962C8B-B14F-4D97-AF65-F5344CB8AC3E}">
        <p14:creationId xmlns="" xmlns:p14="http://schemas.microsoft.com/office/powerpoint/2010/main" val="3540965228"/>
      </p:ext>
    </p:extLst>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011" y="1378310"/>
            <a:ext cx="9907398" cy="3477875"/>
          </a:xfrm>
          <a:prstGeom prst="rect">
            <a:avLst/>
          </a:prstGeom>
        </p:spPr>
        <p:txBody>
          <a:bodyPr wrap="square">
            <a:spAutoFit/>
          </a:bodyPr>
          <a:lstStyle/>
          <a:p>
            <a:pPr lvl="0" algn="ctr"/>
            <a:r>
              <a:rPr lang="en-US" sz="2000" b="1" cap="all" dirty="0">
                <a:solidFill>
                  <a:srgbClr val="FFFF00"/>
                </a:solidFill>
                <a:latin typeface="Century Gothic" panose="020B0502020202020204" pitchFamily="34" charset="0"/>
                <a:ea typeface="Times New Roman" panose="02020603050405020304" pitchFamily="18" charset="0"/>
              </a:rPr>
              <a:t>the deposit Brown </a:t>
            </a:r>
            <a:r>
              <a:rPr lang="en-US" sz="2000" b="1" cap="all" dirty="0" smtClean="0">
                <a:solidFill>
                  <a:srgbClr val="FFFF00"/>
                </a:solidFill>
                <a:latin typeface="Century Gothic" panose="020B0502020202020204" pitchFamily="34" charset="0"/>
                <a:ea typeface="Times New Roman" panose="02020603050405020304" pitchFamily="18" charset="0"/>
              </a:rPr>
              <a:t>coal</a:t>
            </a:r>
            <a:r>
              <a:rPr lang="ru-RU" sz="2000" b="1" cap="all" dirty="0" smtClean="0">
                <a:solidFill>
                  <a:srgbClr val="FFFF00"/>
                </a:solidFill>
                <a:latin typeface="Century Gothic" panose="020B0502020202020204" pitchFamily="34" charset="0"/>
                <a:ea typeface="Times New Roman" panose="02020603050405020304" pitchFamily="18" charset="0"/>
              </a:rPr>
              <a:t> (</a:t>
            </a:r>
            <a:r>
              <a:rPr lang="en-US" sz="2000" b="1" cap="all" dirty="0">
                <a:solidFill>
                  <a:srgbClr val="FFFF00"/>
                </a:solidFill>
                <a:latin typeface="Century Gothic" panose="020B0502020202020204" pitchFamily="34" charset="0"/>
                <a:ea typeface="Times New Roman" panose="02020603050405020304" pitchFamily="18" charset="0"/>
              </a:rPr>
              <a:t>leonardite</a:t>
            </a:r>
            <a:r>
              <a:rPr lang="ru-RU" sz="2000" b="1" cap="all" dirty="0" smtClean="0">
                <a:solidFill>
                  <a:srgbClr val="FFFF00"/>
                </a:solidFill>
                <a:latin typeface="Century Gothic" panose="020B0502020202020204" pitchFamily="34" charset="0"/>
                <a:ea typeface="Times New Roman" panose="02020603050405020304" pitchFamily="18" charset="0"/>
              </a:rPr>
              <a:t>)</a:t>
            </a:r>
            <a:r>
              <a:rPr lang="en-US" sz="2000" b="1" cap="all" dirty="0" smtClean="0">
                <a:solidFill>
                  <a:srgbClr val="FFFF00"/>
                </a:solidFill>
                <a:latin typeface="Century Gothic" panose="020B0502020202020204" pitchFamily="34" charset="0"/>
                <a:ea typeface="Times New Roman" panose="02020603050405020304" pitchFamily="18" charset="0"/>
              </a:rPr>
              <a:t> supplies are</a:t>
            </a:r>
            <a:r>
              <a:rPr lang="en-US" sz="2000" b="1" dirty="0" smtClean="0">
                <a:solidFill>
                  <a:srgbClr val="FFFF00"/>
                </a:solidFill>
                <a:latin typeface="Century Gothic" panose="020B0502020202020204" pitchFamily="34" charset="0"/>
                <a:ea typeface="Times New Roman" panose="02020603050405020304" pitchFamily="18" charset="0"/>
              </a:rPr>
              <a:t>: </a:t>
            </a:r>
            <a:endParaRPr lang="ru-RU" sz="2000" b="1" dirty="0" smtClean="0">
              <a:solidFill>
                <a:srgbClr val="FFFF00"/>
              </a:solidFill>
              <a:latin typeface="Century Gothic" panose="020B0502020202020204" pitchFamily="34" charset="0"/>
              <a:ea typeface="Times New Roman" panose="02020603050405020304" pitchFamily="18" charset="0"/>
            </a:endParaRPr>
          </a:p>
          <a:p>
            <a:pPr lvl="0" algn="ctr"/>
            <a:endParaRPr lang="ru-RU" sz="2000" b="1" dirty="0" smtClean="0">
              <a:latin typeface="Century Gothic" panose="020B0502020202020204" pitchFamily="34" charset="0"/>
              <a:ea typeface="Times New Roman" panose="02020603050405020304" pitchFamily="18" charset="0"/>
            </a:endParaRPr>
          </a:p>
          <a:p>
            <a:pPr marL="342900" lvl="0" indent="-342900" defTabSz="914400" eaLnBrk="0" fontAlgn="base" hangingPunct="0">
              <a:spcBef>
                <a:spcPct val="0"/>
              </a:spcBef>
              <a:spcAft>
                <a:spcPct val="0"/>
              </a:spcAft>
              <a:buFont typeface="Wingdings" panose="05000000000000000000" pitchFamily="2" charset="2"/>
              <a:buChar char="ü"/>
            </a:pPr>
            <a:r>
              <a:rPr lang="en-US" sz="2000" b="1" dirty="0" smtClean="0">
                <a:latin typeface="Century Gothic" panose="020B0502020202020204" pitchFamily="34" charset="0"/>
                <a:ea typeface="Times New Roman" panose="02020603050405020304" pitchFamily="18" charset="0"/>
              </a:rPr>
              <a:t>Reserves – </a:t>
            </a:r>
            <a:r>
              <a:rPr lang="ru-RU" sz="2000" b="1" dirty="0" smtClean="0">
                <a:latin typeface="Century Gothic" panose="020B0502020202020204" pitchFamily="34" charset="0"/>
                <a:ea typeface="Times New Roman" panose="02020603050405020304" pitchFamily="18" charset="0"/>
              </a:rPr>
              <a:t>7</a:t>
            </a:r>
            <a:r>
              <a:rPr lang="en-US" sz="2000" b="1" dirty="0" smtClean="0">
                <a:latin typeface="Century Gothic" panose="020B0502020202020204" pitchFamily="34" charset="0"/>
                <a:ea typeface="Times New Roman" panose="02020603050405020304" pitchFamily="18" charset="0"/>
              </a:rPr>
              <a:t>,</a:t>
            </a:r>
            <a:r>
              <a:rPr lang="ru-RU" sz="2000" b="1" dirty="0" smtClean="0">
                <a:latin typeface="Century Gothic" panose="020B0502020202020204" pitchFamily="34" charset="0"/>
                <a:ea typeface="Times New Roman" panose="02020603050405020304" pitchFamily="18" charset="0"/>
              </a:rPr>
              <a:t>76 </a:t>
            </a:r>
            <a:r>
              <a:rPr lang="en-US" sz="2000" b="1" dirty="0" smtClean="0">
                <a:latin typeface="Century Gothic" panose="020B0502020202020204" pitchFamily="34" charset="0"/>
                <a:ea typeface="Times New Roman" panose="02020603050405020304" pitchFamily="18" charset="0"/>
              </a:rPr>
              <a:t>mill tons at stratum thickness of 3-11 meters</a:t>
            </a:r>
            <a:r>
              <a:rPr lang="ru-RU" sz="2000" b="1" dirty="0" smtClean="0">
                <a:latin typeface="Century Gothic" panose="020B0502020202020204" pitchFamily="34" charset="0"/>
                <a:ea typeface="Times New Roman" panose="02020603050405020304" pitchFamily="18" charset="0"/>
              </a:rPr>
              <a:t>;</a:t>
            </a:r>
            <a:r>
              <a:rPr lang="ru-RU" sz="2000" b="1" dirty="0">
                <a:latin typeface="Century Gothic" panose="020B0502020202020204" pitchFamily="34" charset="0"/>
                <a:ea typeface="Times New Roman" panose="02020603050405020304" pitchFamily="18" charset="0"/>
              </a:rPr>
              <a:t> </a:t>
            </a:r>
            <a:endParaRPr lang="ru-RU" sz="2000" b="1" dirty="0" smtClean="0">
              <a:latin typeface="Century Gothic" panose="020B0502020202020204" pitchFamily="34" charset="0"/>
              <a:ea typeface="Times New Roman" panose="02020603050405020304" pitchFamily="18" charset="0"/>
            </a:endParaRPr>
          </a:p>
          <a:p>
            <a:pPr marL="342900" lvl="0" indent="-342900" defTabSz="914400" eaLnBrk="0" fontAlgn="base" hangingPunct="0">
              <a:spcBef>
                <a:spcPct val="0"/>
              </a:spcBef>
              <a:spcAft>
                <a:spcPct val="0"/>
              </a:spcAft>
              <a:buFont typeface="Wingdings" panose="05000000000000000000" pitchFamily="2" charset="2"/>
              <a:buChar char="ü"/>
            </a:pPr>
            <a:r>
              <a:rPr lang="en-US" sz="2000" b="1" dirty="0" smtClean="0">
                <a:latin typeface="Century Gothic" panose="020B0502020202020204" pitchFamily="34" charset="0"/>
                <a:ea typeface="Times New Roman" panose="02020603050405020304" pitchFamily="18" charset="0"/>
              </a:rPr>
              <a:t>Out of reserves – 5,40 mill tons at stratum thickness of 1-5 meters</a:t>
            </a:r>
            <a:endParaRPr lang="ru-RU" sz="2000" b="1" dirty="0">
              <a:latin typeface="Century Gothic" panose="020B0502020202020204" pitchFamily="34" charset="0"/>
              <a:ea typeface="Times New Roman" panose="02020603050405020304" pitchFamily="18" charset="0"/>
            </a:endParaRPr>
          </a:p>
          <a:p>
            <a:pPr lvl="0" algn="ctr" defTabSz="914400" eaLnBrk="0" fontAlgn="base" hangingPunct="0">
              <a:spcBef>
                <a:spcPct val="0"/>
              </a:spcBef>
              <a:spcAft>
                <a:spcPct val="0"/>
              </a:spcAft>
            </a:pPr>
            <a:r>
              <a:rPr lang="en-US" sz="2000" b="1" i="1" u="sng" dirty="0" smtClean="0">
                <a:solidFill>
                  <a:srgbClr val="FFFF00"/>
                </a:solidFill>
                <a:latin typeface="Century Gothic" panose="020B0502020202020204" pitchFamily="34" charset="0"/>
                <a:ea typeface="Times New Roman" panose="02020603050405020304" pitchFamily="18" charset="0"/>
              </a:rPr>
              <a:t>Total brown coal</a:t>
            </a:r>
            <a:r>
              <a:rPr lang="ru-RU" sz="2000" b="1" i="1" u="sng" dirty="0" smtClean="0">
                <a:solidFill>
                  <a:srgbClr val="FFFF00"/>
                </a:solidFill>
                <a:latin typeface="Century Gothic" panose="020B0502020202020204" pitchFamily="34" charset="0"/>
                <a:ea typeface="Times New Roman" panose="02020603050405020304" pitchFamily="18" charset="0"/>
              </a:rPr>
              <a:t> (</a:t>
            </a:r>
            <a:r>
              <a:rPr lang="en-US" sz="2000" b="1" i="1" u="sng" dirty="0">
                <a:solidFill>
                  <a:srgbClr val="FFFF00"/>
                </a:solidFill>
                <a:latin typeface="Century Gothic" panose="020B0502020202020204" pitchFamily="34" charset="0"/>
                <a:ea typeface="Times New Roman" panose="02020603050405020304" pitchFamily="18" charset="0"/>
              </a:rPr>
              <a:t>leonardite</a:t>
            </a:r>
            <a:r>
              <a:rPr lang="ru-RU" sz="2000" b="1" i="1" u="sng" dirty="0" smtClean="0">
                <a:solidFill>
                  <a:srgbClr val="FFFF00"/>
                </a:solidFill>
                <a:latin typeface="Century Gothic" panose="020B0502020202020204" pitchFamily="34" charset="0"/>
                <a:ea typeface="Times New Roman" panose="02020603050405020304" pitchFamily="18" charset="0"/>
              </a:rPr>
              <a:t>)</a:t>
            </a:r>
            <a:r>
              <a:rPr lang="en-US" sz="2000" b="1" i="1" u="sng" dirty="0" smtClean="0">
                <a:solidFill>
                  <a:srgbClr val="FFFF00"/>
                </a:solidFill>
                <a:latin typeface="Century Gothic" panose="020B0502020202020204" pitchFamily="34" charset="0"/>
                <a:ea typeface="Times New Roman" panose="02020603050405020304" pitchFamily="18" charset="0"/>
              </a:rPr>
              <a:t> supply is 13,16 mill tons</a:t>
            </a:r>
            <a:endParaRPr lang="ru-RU" sz="2000" b="1" i="1" u="sng" dirty="0">
              <a:solidFill>
                <a:srgbClr val="FFFF00"/>
              </a:solidFill>
              <a:latin typeface="Century Gothic" panose="020B0502020202020204" pitchFamily="34" charset="0"/>
              <a:ea typeface="Times New Roman" panose="02020603050405020304" pitchFamily="18" charset="0"/>
            </a:endParaRPr>
          </a:p>
          <a:p>
            <a:pPr lvl="0" defTabSz="914400" eaLnBrk="0" fontAlgn="base" hangingPunct="0">
              <a:spcBef>
                <a:spcPct val="0"/>
              </a:spcBef>
              <a:spcAft>
                <a:spcPct val="0"/>
              </a:spcAft>
            </a:pPr>
            <a:endParaRPr lang="ru-RU" sz="2000" b="1" dirty="0" smtClean="0">
              <a:latin typeface="Century Gothic" panose="020B0502020202020204" pitchFamily="34" charset="0"/>
              <a:ea typeface="Times New Roman" panose="02020603050405020304" pitchFamily="18" charset="0"/>
            </a:endParaRPr>
          </a:p>
          <a:p>
            <a:pPr lvl="0" algn="ctr" defTabSz="914400" eaLnBrk="0" fontAlgn="base" hangingPunct="0">
              <a:spcBef>
                <a:spcPct val="0"/>
              </a:spcBef>
              <a:spcAft>
                <a:spcPct val="0"/>
              </a:spcAft>
            </a:pPr>
            <a:r>
              <a:rPr lang="en-US" sz="2000" b="1" dirty="0" smtClean="0">
                <a:latin typeface="Century Gothic" panose="020B0502020202020204" pitchFamily="34" charset="0"/>
                <a:ea typeface="Times New Roman" panose="02020603050405020304" pitchFamily="18" charset="0"/>
              </a:rPr>
              <a:t>Operation life: 27 years </a:t>
            </a:r>
            <a:endParaRPr lang="ru-RU" sz="2000" b="1" dirty="0">
              <a:latin typeface="Century Gothic" panose="020B0502020202020204" pitchFamily="34" charset="0"/>
              <a:ea typeface="Times New Roman" panose="02020603050405020304" pitchFamily="18" charset="0"/>
            </a:endParaRPr>
          </a:p>
          <a:p>
            <a:pPr lvl="0" algn="ctr" defTabSz="914400" eaLnBrk="0" fontAlgn="base" hangingPunct="0">
              <a:spcBef>
                <a:spcPct val="0"/>
              </a:spcBef>
              <a:spcAft>
                <a:spcPct val="0"/>
              </a:spcAft>
            </a:pPr>
            <a:r>
              <a:rPr lang="en-US" sz="2000" b="1" dirty="0" smtClean="0">
                <a:latin typeface="Century Gothic" panose="020B0502020202020204" pitchFamily="34" charset="0"/>
                <a:ea typeface="Times New Roman" panose="02020603050405020304" pitchFamily="18" charset="0"/>
              </a:rPr>
              <a:t>Area</a:t>
            </a:r>
            <a:r>
              <a:rPr lang="ru-RU" sz="2000" b="1" dirty="0" smtClean="0">
                <a:latin typeface="Century Gothic" panose="020B0502020202020204" pitchFamily="34" charset="0"/>
                <a:ea typeface="Times New Roman" panose="02020603050405020304" pitchFamily="18" charset="0"/>
              </a:rPr>
              <a:t>: 304</a:t>
            </a:r>
            <a:r>
              <a:rPr lang="en-US" sz="2000" b="1" dirty="0" smtClean="0">
                <a:latin typeface="Century Gothic" panose="020B0502020202020204" pitchFamily="34" charset="0"/>
                <a:ea typeface="Times New Roman" panose="02020603050405020304" pitchFamily="18" charset="0"/>
              </a:rPr>
              <a:t>,</a:t>
            </a:r>
            <a:r>
              <a:rPr lang="ru-RU" sz="2000" b="1" dirty="0" smtClean="0">
                <a:latin typeface="Century Gothic" panose="020B0502020202020204" pitchFamily="34" charset="0"/>
                <a:ea typeface="Times New Roman" panose="02020603050405020304" pitchFamily="18" charset="0"/>
              </a:rPr>
              <a:t>0 </a:t>
            </a:r>
            <a:r>
              <a:rPr lang="en-US" sz="2000" b="1" dirty="0" smtClean="0">
                <a:latin typeface="Century Gothic" panose="020B0502020202020204" pitchFamily="34" charset="0"/>
                <a:ea typeface="Times New Roman" panose="02020603050405020304" pitchFamily="18" charset="0"/>
              </a:rPr>
              <a:t>ha</a:t>
            </a:r>
            <a:endParaRPr lang="ru-RU" sz="2000" b="1" dirty="0">
              <a:latin typeface="Century Gothic" panose="020B0502020202020204" pitchFamily="34" charset="0"/>
              <a:ea typeface="Times New Roman" panose="02020603050405020304" pitchFamily="18" charset="0"/>
            </a:endParaRPr>
          </a:p>
          <a:p>
            <a:pPr lvl="0" algn="ctr" defTabSz="914400" eaLnBrk="0" fontAlgn="base" hangingPunct="0">
              <a:spcBef>
                <a:spcPct val="0"/>
              </a:spcBef>
              <a:spcAft>
                <a:spcPct val="0"/>
              </a:spcAft>
            </a:pPr>
            <a:r>
              <a:rPr lang="en-US" sz="2000" b="1" dirty="0" smtClean="0">
                <a:latin typeface="Century Gothic" panose="020B0502020202020204" pitchFamily="34" charset="0"/>
                <a:ea typeface="Times New Roman" panose="02020603050405020304" pitchFamily="18" charset="0"/>
              </a:rPr>
              <a:t>Nominal production capacity is 300,0 thousands tons annually with possible increase to 600,0 thousands</a:t>
            </a:r>
            <a:endParaRPr lang="ru-RU" sz="2000" b="1" dirty="0" smtClean="0">
              <a:latin typeface="Century Gothic" panose="020B0502020202020204" pitchFamily="34" charset="0"/>
              <a:ea typeface="Times New Roman" panose="02020603050405020304" pitchFamily="18" charset="0"/>
            </a:endParaRPr>
          </a:p>
          <a:p>
            <a:pPr lvl="0" algn="ctr"/>
            <a:endParaRPr lang="ru-RU" sz="2000" b="1" dirty="0">
              <a:latin typeface="Century Gothic" panose="020B0502020202020204" pitchFamily="34" charset="0"/>
            </a:endParaRPr>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62558" y="4786010"/>
            <a:ext cx="3712824" cy="2017154"/>
          </a:xfrm>
          <a:prstGeom prst="rect">
            <a:avLst/>
          </a:prstGeom>
        </p:spPr>
      </p:pic>
    </p:spTree>
    <p:extLst>
      <p:ext uri="{BB962C8B-B14F-4D97-AF65-F5344CB8AC3E}">
        <p14:creationId xmlns="" xmlns:p14="http://schemas.microsoft.com/office/powerpoint/2010/main" val="2757431770"/>
      </p:ext>
    </p:extLst>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6890" y="4794320"/>
            <a:ext cx="3697528" cy="2008844"/>
          </a:xfrm>
          <a:prstGeom prst="rect">
            <a:avLst/>
          </a:prstGeom>
        </p:spPr>
      </p:pic>
      <p:sp>
        <p:nvSpPr>
          <p:cNvPr id="2" name="Прямоугольник 1"/>
          <p:cNvSpPr/>
          <p:nvPr/>
        </p:nvSpPr>
        <p:spPr>
          <a:xfrm>
            <a:off x="906011" y="862751"/>
            <a:ext cx="9907398" cy="2677656"/>
          </a:xfrm>
          <a:prstGeom prst="rect">
            <a:avLst/>
          </a:prstGeom>
        </p:spPr>
        <p:txBody>
          <a:bodyPr wrap="square">
            <a:spAutoFit/>
          </a:bodyPr>
          <a:lstStyle/>
          <a:p>
            <a:pPr lvl="0" algn="ctr" defTabSz="914400" eaLnBrk="0" fontAlgn="base" hangingPunct="0">
              <a:spcBef>
                <a:spcPct val="0"/>
              </a:spcBef>
              <a:spcAft>
                <a:spcPct val="0"/>
              </a:spcAft>
            </a:pPr>
            <a:r>
              <a:rPr lang="en-US" sz="2000" b="1" dirty="0" smtClean="0">
                <a:latin typeface="Century Gothic" panose="020B0502020202020204" pitchFamily="34" charset="0"/>
              </a:rPr>
              <a:t>Energy Investment Company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p>
          <a:p>
            <a:pPr lvl="0" algn="ctr" defTabSz="914400" eaLnBrk="0" fontAlgn="base" hangingPunct="0">
              <a:spcBef>
                <a:spcPct val="0"/>
              </a:spcBef>
              <a:spcAft>
                <a:spcPct val="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o</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ffers brown coal </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a:t>
            </a:r>
            <a:r>
              <a:rPr lang="en-US" sz="2000" b="1" dirty="0" err="1"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leonardite</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for production of the following kinds of fertilizers</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a:t>
            </a:r>
            <a:endParaRPr lang="ru-RU" sz="1200" dirty="0"/>
          </a:p>
          <a:p>
            <a:pPr marL="342900" lvl="0" indent="-342900" algn="ctr" defTabSz="914400" eaLnBrk="0" fontAlgn="base" hangingPunct="0">
              <a:spcBef>
                <a:spcPct val="0"/>
              </a:spcBef>
              <a:spcAft>
                <a:spcPct val="0"/>
              </a:spcAft>
              <a:buFont typeface="Wingdings" panose="05000000000000000000" pitchFamily="2" charset="2"/>
              <a:buChar char="ü"/>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Sodium </a:t>
            </a:r>
            <a:r>
              <a:rPr lang="en-US" sz="2000" b="1" dirty="0" err="1" smtClean="0">
                <a:latin typeface="Century Gothic" panose="020B0502020202020204" pitchFamily="34" charset="0"/>
                <a:ea typeface="Calibri" panose="020F0502020204030204" pitchFamily="34" charset="0"/>
                <a:cs typeface="Times New Roman" panose="02020603050405020304" pitchFamily="18" charset="0"/>
              </a:rPr>
              <a:t>humate</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gn="ctr" defTabSz="914400" eaLnBrk="0" fontAlgn="base" hangingPunct="0">
              <a:spcBef>
                <a:spcPct val="0"/>
              </a:spcBef>
              <a:spcAft>
                <a:spcPct val="0"/>
              </a:spcAft>
              <a:buFont typeface="Wingdings" panose="05000000000000000000" pitchFamily="2" charset="2"/>
              <a:buChar char="ü"/>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Potassium </a:t>
            </a:r>
            <a:r>
              <a:rPr lang="en-US" sz="2000" b="1" dirty="0" err="1" smtClean="0">
                <a:latin typeface="Century Gothic" panose="020B0502020202020204" pitchFamily="34" charset="0"/>
                <a:ea typeface="Calibri" panose="020F0502020204030204" pitchFamily="34" charset="0"/>
                <a:cs typeface="Times New Roman" panose="02020603050405020304" pitchFamily="18" charset="0"/>
              </a:rPr>
              <a:t>humate</a:t>
            </a:r>
            <a:endParaRPr lang="ru-RU" sz="2000" b="1"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defTabSz="914400" eaLnBrk="0" fontAlgn="base" hangingPunct="0">
              <a:spcBef>
                <a:spcPct val="0"/>
              </a:spcBef>
              <a:spcAft>
                <a:spcPct val="0"/>
              </a:spcAft>
              <a:buFont typeface="Wingdings" panose="05000000000000000000" pitchFamily="2" charset="2"/>
              <a:buChar char="ü"/>
            </a:pPr>
            <a:endParaRPr lang="ru-RU" sz="1200" dirty="0" smtClean="0"/>
          </a:p>
          <a:p>
            <a:pPr lvl="0" algn="ctr" defTabSz="914400" eaLnBrk="0" fontAlgn="base" hangingPunct="0">
              <a:spcBef>
                <a:spcPct val="0"/>
              </a:spcBef>
              <a:spcAft>
                <a:spcPct val="0"/>
              </a:spcAft>
            </a:pPr>
            <a:r>
              <a:rPr lang="en-US"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Parameters of the brown coal </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a:t>
            </a:r>
            <a:r>
              <a:rPr lang="en-US" sz="2000" b="1" dirty="0" err="1"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leonardite</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offered</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a:t>
            </a:r>
            <a:endParaRPr lang="ru-RU" sz="1200" dirty="0">
              <a:solidFill>
                <a:srgbClr val="FFFF00"/>
              </a:solidFill>
            </a:endParaRPr>
          </a:p>
          <a:p>
            <a:pPr lvl="0" defTabSz="914400" eaLnBrk="0" fontAlgn="base" hangingPunct="0">
              <a:spcBef>
                <a:spcPct val="0"/>
              </a:spcBef>
              <a:spcAft>
                <a:spcPct val="0"/>
              </a:spcAft>
            </a:pPr>
            <a:endParaRPr lang="ru-RU" sz="3600" dirty="0">
              <a:latin typeface="Arial" panose="020B0604020202020204" pitchFamily="34" charset="0"/>
            </a:endParaRPr>
          </a:p>
          <a:p>
            <a:pPr algn="just"/>
            <a:endParaRPr lang="ru-RU" sz="2000" b="1" dirty="0">
              <a:latin typeface="Century Gothic" panose="020B0502020202020204" pitchFamily="34"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4084745718"/>
              </p:ext>
            </p:extLst>
          </p:nvPr>
        </p:nvGraphicFramePr>
        <p:xfrm>
          <a:off x="1743749" y="2953316"/>
          <a:ext cx="8234907" cy="1907034"/>
        </p:xfrm>
        <a:graphic>
          <a:graphicData uri="http://schemas.openxmlformats.org/drawingml/2006/table">
            <a:tbl>
              <a:tblPr firstRow="1" firstCol="1" lastRow="1" lastCol="1" bandRow="1" bandCol="1">
                <a:tableStyleId>{5C22544A-7EE6-4342-B048-85BDC9FD1C3A}</a:tableStyleId>
              </a:tblPr>
              <a:tblGrid>
                <a:gridCol w="6284534"/>
                <a:gridCol w="1950373"/>
              </a:tblGrid>
              <a:tr h="317839">
                <a:tc>
                  <a:txBody>
                    <a:bodyPr/>
                    <a:lstStyle/>
                    <a:p>
                      <a:pPr marL="502920" algn="ctr">
                        <a:spcAft>
                          <a:spcPts val="0"/>
                        </a:spcAft>
                      </a:pPr>
                      <a:r>
                        <a:rPr lang="en-US" sz="2000" dirty="0" smtClean="0">
                          <a:effectLst/>
                          <a:latin typeface="Century Gothic" panose="020B0502020202020204" pitchFamily="34" charset="0"/>
                        </a:rPr>
                        <a:t>Parameter </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tc>
                <a:tc>
                  <a:txBody>
                    <a:bodyPr/>
                    <a:lstStyle/>
                    <a:p>
                      <a:pPr marL="45720" indent="-45720" algn="ctr">
                        <a:spcAft>
                          <a:spcPts val="0"/>
                        </a:spcAft>
                      </a:pPr>
                      <a:r>
                        <a:rPr lang="en-US" sz="2000" dirty="0" smtClean="0">
                          <a:effectLst/>
                          <a:latin typeface="Century Gothic" panose="020B0502020202020204" pitchFamily="34" charset="0"/>
                        </a:rPr>
                        <a:t>Value </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tc>
              </a:tr>
              <a:tr h="317839">
                <a:tc>
                  <a:txBody>
                    <a:bodyPr/>
                    <a:lstStyle/>
                    <a:p>
                      <a:pPr>
                        <a:spcAft>
                          <a:spcPts val="0"/>
                        </a:spcAft>
                      </a:pPr>
                      <a:r>
                        <a:rPr lang="en-US" sz="2000" dirty="0" smtClean="0">
                          <a:solidFill>
                            <a:schemeClr val="bg1"/>
                          </a:solidFill>
                          <a:effectLst/>
                          <a:latin typeface="Century Gothic" panose="020B0502020202020204" pitchFamily="34" charset="0"/>
                        </a:rPr>
                        <a:t>Moisture </a:t>
                      </a:r>
                      <a:r>
                        <a:rPr lang="ru-RU" sz="2000" dirty="0" smtClean="0">
                          <a:solidFill>
                            <a:schemeClr val="bg1"/>
                          </a:solidFill>
                          <a:effectLst/>
                          <a:latin typeface="Century Gothic" panose="020B0502020202020204" pitchFamily="34" charset="0"/>
                        </a:rPr>
                        <a:t>(</a:t>
                      </a:r>
                      <a:r>
                        <a:rPr lang="en-US" sz="2000" dirty="0" smtClean="0">
                          <a:solidFill>
                            <a:schemeClr val="bg1"/>
                          </a:solidFill>
                          <a:effectLst/>
                          <a:latin typeface="Century Gothic" panose="020B0502020202020204" pitchFamily="34" charset="0"/>
                        </a:rPr>
                        <a:t>operational condition</a:t>
                      </a:r>
                      <a:r>
                        <a:rPr lang="ru-RU" sz="2000" dirty="0" smtClean="0">
                          <a:solidFill>
                            <a:schemeClr val="bg1"/>
                          </a:solidFill>
                          <a:effectLst/>
                          <a:latin typeface="Century Gothic" panose="020B0502020202020204" pitchFamily="34" charset="0"/>
                        </a:rPr>
                        <a:t>), </a:t>
                      </a:r>
                      <a:r>
                        <a:rPr lang="ru-RU" sz="2000" dirty="0">
                          <a:solidFill>
                            <a:schemeClr val="bg1"/>
                          </a:solidFill>
                          <a:effectLst/>
                          <a:latin typeface="Century Gothic" panose="020B0502020202020204" pitchFamily="34" charset="0"/>
                        </a:rPr>
                        <a:t>% </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solidFill>
                      <a:schemeClr val="accent1">
                        <a:lumMod val="40000"/>
                        <a:lumOff val="60000"/>
                      </a:schemeClr>
                    </a:solidFill>
                  </a:tcPr>
                </a:tc>
                <a:tc>
                  <a:txBody>
                    <a:bodyPr/>
                    <a:lstStyle/>
                    <a:p>
                      <a:pPr algn="ctr">
                        <a:spcAft>
                          <a:spcPts val="0"/>
                        </a:spcAft>
                      </a:pPr>
                      <a:r>
                        <a:rPr lang="ru-RU" sz="2000" dirty="0" smtClean="0">
                          <a:solidFill>
                            <a:schemeClr val="bg1"/>
                          </a:solidFill>
                          <a:effectLst/>
                          <a:latin typeface="Century Gothic" panose="020B0502020202020204" pitchFamily="34" charset="0"/>
                        </a:rPr>
                        <a:t>55</a:t>
                      </a:r>
                      <a:r>
                        <a:rPr lang="en-US" sz="2000" dirty="0" smtClean="0">
                          <a:solidFill>
                            <a:schemeClr val="bg1"/>
                          </a:solidFill>
                          <a:effectLst/>
                          <a:latin typeface="Century Gothic" panose="020B0502020202020204" pitchFamily="34" charset="0"/>
                        </a:rPr>
                        <a:t>,</a:t>
                      </a:r>
                      <a:r>
                        <a:rPr lang="ru-RU" sz="2000" dirty="0" smtClean="0">
                          <a:solidFill>
                            <a:schemeClr val="bg1"/>
                          </a:solidFill>
                          <a:effectLst/>
                          <a:latin typeface="Century Gothic" panose="020B0502020202020204" pitchFamily="34" charset="0"/>
                        </a:rPr>
                        <a:t>00 </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solidFill>
                      <a:schemeClr val="accent1">
                        <a:lumMod val="40000"/>
                        <a:lumOff val="60000"/>
                      </a:schemeClr>
                    </a:solidFill>
                  </a:tcPr>
                </a:tc>
              </a:tr>
              <a:tr h="317839">
                <a:tc>
                  <a:txBody>
                    <a:bodyPr/>
                    <a:lstStyle/>
                    <a:p>
                      <a:pPr>
                        <a:spcAft>
                          <a:spcPts val="0"/>
                        </a:spcAft>
                      </a:pPr>
                      <a:r>
                        <a:rPr lang="en-US" sz="2000" dirty="0" smtClean="0">
                          <a:effectLst/>
                          <a:latin typeface="Century Gothic" panose="020B0502020202020204" pitchFamily="34" charset="0"/>
                        </a:rPr>
                        <a:t>Ash</a:t>
                      </a:r>
                      <a:r>
                        <a:rPr lang="ru-RU" sz="2000" dirty="0" smtClean="0">
                          <a:effectLst/>
                          <a:latin typeface="Century Gothic" panose="020B0502020202020204" pitchFamily="34" charset="0"/>
                        </a:rPr>
                        <a:t>, </a:t>
                      </a:r>
                      <a:r>
                        <a:rPr lang="ru-RU" sz="2000" dirty="0">
                          <a:effectLst/>
                          <a:latin typeface="Century Gothic" panose="020B0502020202020204" pitchFamily="34" charset="0"/>
                        </a:rPr>
                        <a:t>%  </a:t>
                      </a:r>
                      <a:r>
                        <a:rPr lang="ru-RU" sz="2000" dirty="0" smtClean="0">
                          <a:effectLst/>
                          <a:latin typeface="Century Gothic" panose="020B0502020202020204" pitchFamily="34" charset="0"/>
                        </a:rPr>
                        <a:t>(</a:t>
                      </a:r>
                      <a:r>
                        <a:rPr lang="en-US" sz="2000" dirty="0" smtClean="0">
                          <a:effectLst/>
                          <a:latin typeface="Century Gothic" panose="020B0502020202020204" pitchFamily="34" charset="0"/>
                        </a:rPr>
                        <a:t>max</a:t>
                      </a:r>
                      <a:r>
                        <a:rPr lang="ru-RU" sz="2000" dirty="0" smtClean="0">
                          <a:effectLst/>
                          <a:latin typeface="Century Gothic" panose="020B0502020202020204" pitchFamily="34" charset="0"/>
                        </a:rPr>
                        <a:t>)</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tc>
                <a:tc>
                  <a:txBody>
                    <a:bodyPr/>
                    <a:lstStyle/>
                    <a:p>
                      <a:pPr algn="ctr">
                        <a:spcAft>
                          <a:spcPts val="0"/>
                        </a:spcAft>
                      </a:pPr>
                      <a:r>
                        <a:rPr lang="ru-RU" sz="2000">
                          <a:effectLst/>
                          <a:latin typeface="Century Gothic" panose="020B0502020202020204" pitchFamily="34" charset="0"/>
                        </a:rPr>
                        <a:t>12,00</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tc>
              </a:tr>
              <a:tr h="317839">
                <a:tc>
                  <a:txBody>
                    <a:bodyPr/>
                    <a:lstStyle/>
                    <a:p>
                      <a:pPr>
                        <a:spcAft>
                          <a:spcPts val="0"/>
                        </a:spcAft>
                      </a:pPr>
                      <a:r>
                        <a:rPr lang="en-US" sz="2000" dirty="0" smtClean="0">
                          <a:solidFill>
                            <a:schemeClr val="bg1"/>
                          </a:solidFill>
                          <a:effectLst/>
                          <a:latin typeface="Century Gothic" panose="020B0502020202020204" pitchFamily="34" charset="0"/>
                        </a:rPr>
                        <a:t>Acidity</a:t>
                      </a:r>
                      <a:r>
                        <a:rPr lang="ru-RU" sz="2000" dirty="0" smtClean="0">
                          <a:solidFill>
                            <a:schemeClr val="bg1"/>
                          </a:solidFill>
                          <a:effectLst/>
                          <a:latin typeface="Century Gothic" panose="020B0502020202020204" pitchFamily="34" charset="0"/>
                        </a:rPr>
                        <a:t>,  </a:t>
                      </a:r>
                      <a:r>
                        <a:rPr lang="ru-RU" sz="2000" dirty="0">
                          <a:solidFill>
                            <a:schemeClr val="bg1"/>
                          </a:solidFill>
                          <a:effectLst/>
                          <a:latin typeface="Century Gothic" panose="020B0502020202020204" pitchFamily="34" charset="0"/>
                        </a:rPr>
                        <a:t>рН </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solidFill>
                      <a:schemeClr val="accent1">
                        <a:lumMod val="40000"/>
                        <a:lumOff val="60000"/>
                      </a:schemeClr>
                    </a:solidFill>
                  </a:tcPr>
                </a:tc>
                <a:tc>
                  <a:txBody>
                    <a:bodyPr/>
                    <a:lstStyle/>
                    <a:p>
                      <a:pPr algn="ctr">
                        <a:spcAft>
                          <a:spcPts val="0"/>
                        </a:spcAft>
                      </a:pPr>
                      <a:r>
                        <a:rPr lang="ru-RU" sz="2000" dirty="0">
                          <a:solidFill>
                            <a:schemeClr val="bg1"/>
                          </a:solidFill>
                          <a:effectLst/>
                          <a:latin typeface="Century Gothic" panose="020B0502020202020204" pitchFamily="34" charset="0"/>
                        </a:rPr>
                        <a:t>6,40</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solidFill>
                      <a:schemeClr val="accent1">
                        <a:lumMod val="40000"/>
                        <a:lumOff val="60000"/>
                      </a:schemeClr>
                    </a:solidFill>
                  </a:tcPr>
                </a:tc>
              </a:tr>
              <a:tr h="317839">
                <a:tc>
                  <a:txBody>
                    <a:bodyPr/>
                    <a:lstStyle/>
                    <a:p>
                      <a:pPr>
                        <a:spcAft>
                          <a:spcPts val="0"/>
                        </a:spcAft>
                      </a:pPr>
                      <a:r>
                        <a:rPr lang="en-US" sz="2000" dirty="0" smtClean="0">
                          <a:effectLst/>
                          <a:latin typeface="Century Gothic" panose="020B0502020202020204" pitchFamily="34" charset="0"/>
                        </a:rPr>
                        <a:t>Bitumen</a:t>
                      </a:r>
                      <a:r>
                        <a:rPr lang="en-US" sz="2000" baseline="0" dirty="0" smtClean="0">
                          <a:effectLst/>
                          <a:latin typeface="Century Gothic" panose="020B0502020202020204" pitchFamily="34" charset="0"/>
                        </a:rPr>
                        <a:t> </a:t>
                      </a:r>
                      <a:r>
                        <a:rPr lang="ru-RU" sz="2000" dirty="0" smtClean="0">
                          <a:effectLst/>
                          <a:latin typeface="Century Gothic" panose="020B0502020202020204" pitchFamily="34" charset="0"/>
                        </a:rPr>
                        <a:t>(</a:t>
                      </a:r>
                      <a:r>
                        <a:rPr lang="en-US" sz="2000" dirty="0" smtClean="0">
                          <a:effectLst/>
                          <a:latin typeface="Century Gothic" panose="020B0502020202020204" pitchFamily="34" charset="0"/>
                        </a:rPr>
                        <a:t>damp </a:t>
                      </a:r>
                      <a:r>
                        <a:rPr lang="en-US" sz="2000" dirty="0" err="1" smtClean="0">
                          <a:effectLst/>
                          <a:latin typeface="Century Gothic" panose="020B0502020202020204" pitchFamily="34" charset="0"/>
                        </a:rPr>
                        <a:t>ozocerite</a:t>
                      </a:r>
                      <a:r>
                        <a:rPr lang="ru-RU" sz="2000" dirty="0" smtClean="0">
                          <a:effectLst/>
                          <a:latin typeface="Century Gothic" panose="020B0502020202020204" pitchFamily="34" charset="0"/>
                        </a:rPr>
                        <a:t>), </a:t>
                      </a:r>
                      <a:r>
                        <a:rPr lang="ru-RU" sz="2000" dirty="0">
                          <a:effectLst/>
                          <a:latin typeface="Century Gothic" panose="020B0502020202020204" pitchFamily="34" charset="0"/>
                        </a:rPr>
                        <a:t>%  </a:t>
                      </a:r>
                      <a:r>
                        <a:rPr lang="ru-RU" sz="2000" dirty="0" smtClean="0">
                          <a:effectLst/>
                          <a:latin typeface="Century Gothic" panose="020B0502020202020204" pitchFamily="34" charset="0"/>
                        </a:rPr>
                        <a:t>(</a:t>
                      </a:r>
                      <a:r>
                        <a:rPr lang="en-US" sz="2000" dirty="0" smtClean="0">
                          <a:effectLst/>
                          <a:latin typeface="Century Gothic" panose="020B0502020202020204" pitchFamily="34" charset="0"/>
                        </a:rPr>
                        <a:t>min</a:t>
                      </a:r>
                      <a:r>
                        <a:rPr lang="ru-RU" sz="2000" dirty="0" smtClean="0">
                          <a:effectLst/>
                          <a:latin typeface="Century Gothic" panose="020B0502020202020204" pitchFamily="34" charset="0"/>
                        </a:rPr>
                        <a:t>)</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tc>
                <a:tc>
                  <a:txBody>
                    <a:bodyPr/>
                    <a:lstStyle/>
                    <a:p>
                      <a:pPr algn="ctr">
                        <a:spcAft>
                          <a:spcPts val="0"/>
                        </a:spcAft>
                      </a:pPr>
                      <a:r>
                        <a:rPr lang="ru-RU" sz="2000" dirty="0">
                          <a:effectLst/>
                          <a:latin typeface="Century Gothic" panose="020B0502020202020204" pitchFamily="34" charset="0"/>
                        </a:rPr>
                        <a:t>15,00</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tc>
              </a:tr>
              <a:tr h="317839">
                <a:tc>
                  <a:txBody>
                    <a:bodyPr/>
                    <a:lstStyle/>
                    <a:p>
                      <a:pPr>
                        <a:spcAft>
                          <a:spcPts val="0"/>
                        </a:spcAft>
                      </a:pPr>
                      <a:r>
                        <a:rPr lang="en-US" sz="2000" dirty="0" err="1" smtClean="0">
                          <a:solidFill>
                            <a:schemeClr val="bg1"/>
                          </a:solidFill>
                          <a:effectLst/>
                          <a:latin typeface="Century Gothic" panose="020B0502020202020204" pitchFamily="34" charset="0"/>
                        </a:rPr>
                        <a:t>Humic</a:t>
                      </a:r>
                      <a:r>
                        <a:rPr lang="en-US" sz="2000" dirty="0" smtClean="0">
                          <a:solidFill>
                            <a:schemeClr val="bg1"/>
                          </a:solidFill>
                          <a:effectLst/>
                          <a:latin typeface="Century Gothic" panose="020B0502020202020204" pitchFamily="34" charset="0"/>
                        </a:rPr>
                        <a:t> acids</a:t>
                      </a:r>
                      <a:r>
                        <a:rPr lang="ru-RU" sz="2000" dirty="0" smtClean="0">
                          <a:solidFill>
                            <a:schemeClr val="bg1"/>
                          </a:solidFill>
                          <a:effectLst/>
                          <a:latin typeface="Century Gothic" panose="020B0502020202020204" pitchFamily="34" charset="0"/>
                        </a:rPr>
                        <a:t>, </a:t>
                      </a:r>
                      <a:r>
                        <a:rPr lang="ru-RU" sz="2000" dirty="0">
                          <a:solidFill>
                            <a:schemeClr val="bg1"/>
                          </a:solidFill>
                          <a:effectLst/>
                          <a:latin typeface="Century Gothic" panose="020B0502020202020204" pitchFamily="34" charset="0"/>
                        </a:rPr>
                        <a:t>% </a:t>
                      </a:r>
                      <a:r>
                        <a:rPr lang="ru-RU" sz="2000" dirty="0" smtClean="0">
                          <a:solidFill>
                            <a:schemeClr val="bg1"/>
                          </a:solidFill>
                          <a:effectLst/>
                          <a:latin typeface="Century Gothic" panose="020B0502020202020204" pitchFamily="34" charset="0"/>
                        </a:rPr>
                        <a:t>(</a:t>
                      </a:r>
                      <a:r>
                        <a:rPr lang="en-US" sz="2000" dirty="0" smtClean="0">
                          <a:solidFill>
                            <a:schemeClr val="bg1"/>
                          </a:solidFill>
                          <a:effectLst/>
                          <a:latin typeface="Century Gothic" panose="020B0502020202020204" pitchFamily="34" charset="0"/>
                        </a:rPr>
                        <a:t>min</a:t>
                      </a:r>
                      <a:r>
                        <a:rPr lang="ru-RU" sz="2000" dirty="0" smtClean="0">
                          <a:solidFill>
                            <a:schemeClr val="bg1"/>
                          </a:solidFill>
                          <a:effectLst/>
                          <a:latin typeface="Century Gothic" panose="020B0502020202020204" pitchFamily="34" charset="0"/>
                        </a:rPr>
                        <a:t>)</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solidFill>
                      <a:schemeClr val="accent1">
                        <a:lumMod val="40000"/>
                        <a:lumOff val="60000"/>
                      </a:schemeClr>
                    </a:solidFill>
                  </a:tcPr>
                </a:tc>
                <a:tc>
                  <a:txBody>
                    <a:bodyPr/>
                    <a:lstStyle/>
                    <a:p>
                      <a:pPr algn="ctr">
                        <a:spcAft>
                          <a:spcPts val="0"/>
                        </a:spcAft>
                      </a:pPr>
                      <a:r>
                        <a:rPr lang="ru-RU" sz="2000" dirty="0">
                          <a:solidFill>
                            <a:schemeClr val="bg1"/>
                          </a:solidFill>
                          <a:effectLst/>
                          <a:latin typeface="Century Gothic" panose="020B0502020202020204" pitchFamily="34" charset="0"/>
                        </a:rPr>
                        <a:t>79,60</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30025" marR="130025" marT="0" marB="0">
                    <a:solidFill>
                      <a:schemeClr val="accent1">
                        <a:lumMod val="40000"/>
                        <a:lumOff val="60000"/>
                      </a:schemeClr>
                    </a:solidFill>
                  </a:tcPr>
                </a:tc>
              </a:tr>
            </a:tbl>
          </a:graphicData>
        </a:graphic>
      </p:graphicFrame>
    </p:spTree>
    <p:extLst>
      <p:ext uri="{BB962C8B-B14F-4D97-AF65-F5344CB8AC3E}">
        <p14:creationId xmlns="" xmlns:p14="http://schemas.microsoft.com/office/powerpoint/2010/main" val="901314498"/>
      </p:ext>
    </p:extLst>
  </p:cSld>
  <p:clrMapOvr>
    <a:masterClrMapping/>
  </p:clrMapOvr>
  <mc:AlternateContent xmlns:mc="http://schemas.openxmlformats.org/markup-compatibility/2006">
    <mc:Choice xmlns=""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011" y="862742"/>
            <a:ext cx="9907398" cy="5201424"/>
          </a:xfrm>
          <a:prstGeom prst="rect">
            <a:avLst/>
          </a:prstGeom>
        </p:spPr>
        <p:txBody>
          <a:bodyPr wrap="square">
            <a:spAutoFit/>
          </a:bodyPr>
          <a:lstStyle/>
          <a:p>
            <a:pPr lvl="0" algn="ctr" defTabSz="914400" eaLnBrk="0" fontAlgn="base" hangingPunct="0">
              <a:spcBef>
                <a:spcPct val="0"/>
              </a:spcBef>
              <a:spcAft>
                <a:spcPct val="0"/>
              </a:spcAft>
            </a:pPr>
            <a:r>
              <a:rPr lang="en-US"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Elemental composition of the brown coal </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a:t>
            </a:r>
            <a:r>
              <a:rPr lang="en-US" sz="2000" b="1" dirty="0" err="1"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leonardite</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a:t>
            </a:r>
            <a:r>
              <a:rPr lang="en-US"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 offered </a:t>
            </a:r>
            <a:endPar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endParaRPr lang="ru-RU" sz="2000" b="1" dirty="0">
              <a:solidFill>
                <a:srgbClr val="FFFF00"/>
              </a:solidFill>
              <a:latin typeface="Century Gothic" panose="020B0502020202020204" pitchFamily="34" charset="0"/>
              <a:cs typeface="Times New Roman" panose="02020603050405020304" pitchFamily="18" charset="0"/>
            </a:endParaRPr>
          </a:p>
          <a:p>
            <a:pPr lvl="0" algn="just" defTabSz="914400" eaLnBrk="0" fontAlgn="base" hangingPunct="0">
              <a:spcBef>
                <a:spcPct val="0"/>
              </a:spcBef>
              <a:spcAft>
                <a:spcPct val="0"/>
              </a:spcAft>
            </a:pPr>
            <a:endParaRPr lang="ru-RU" sz="2000" b="1" dirty="0" smtClean="0">
              <a:latin typeface="Century Gothic" panose="020B0502020202020204" pitchFamily="34" charset="0"/>
              <a:cs typeface="Times New Roman" panose="02020603050405020304" pitchFamily="18" charset="0"/>
            </a:endParaRPr>
          </a:p>
          <a:p>
            <a:pPr lvl="0" algn="just" defTabSz="914400" eaLnBrk="0" fontAlgn="base" hangingPunct="0">
              <a:spcBef>
                <a:spcPct val="0"/>
              </a:spcBef>
              <a:spcAft>
                <a:spcPct val="0"/>
              </a:spcAft>
            </a:pPr>
            <a:endParaRPr lang="ru-RU" sz="1200" dirty="0"/>
          </a:p>
          <a:p>
            <a:pPr lvl="0" algn="just" defTabSz="914400" eaLnBrk="0" fontAlgn="base" hangingPunct="0">
              <a:spcBef>
                <a:spcPct val="0"/>
              </a:spcBef>
              <a:spcAft>
                <a:spcPct val="0"/>
              </a:spcAft>
            </a:pPr>
            <a:endParaRPr lang="ru-RU" sz="2000" b="1" dirty="0" smtClean="0">
              <a:latin typeface="Century Gothic" panose="020B050202020202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Content of harmful metals in brown coal ash</a:t>
            </a:r>
            <a:r>
              <a:rPr lang="ru-RU" sz="2000" b="1" dirty="0" smtClean="0">
                <a:solidFill>
                  <a:srgbClr val="FFFF00"/>
                </a:solidFill>
                <a:latin typeface="Century Gothic" panose="020B0502020202020204" pitchFamily="34" charset="0"/>
                <a:ea typeface="Calibri" panose="020F0502020204030204" pitchFamily="34" charset="0"/>
                <a:cs typeface="Times New Roman" panose="02020603050405020304" pitchFamily="18" charset="0"/>
              </a:rPr>
              <a:t>:</a:t>
            </a:r>
          </a:p>
          <a:p>
            <a:pPr lvl="0" defTabSz="914400" eaLnBrk="0" fontAlgn="base" hangingPunct="0">
              <a:spcBef>
                <a:spcPct val="0"/>
              </a:spcBef>
              <a:spcAft>
                <a:spcPct val="0"/>
              </a:spcAft>
            </a:pP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Zn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a:latin typeface="Century Gothic" panose="020B0502020202020204" pitchFamily="34" charset="0"/>
                <a:ea typeface="Calibri" panose="020F0502020204030204" pitchFamily="34" charset="0"/>
                <a:cs typeface="Times New Roman" panose="02020603050405020304" pitchFamily="18" charset="0"/>
              </a:rPr>
              <a:t>46,6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mcg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of ash</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smtClean="0">
                <a:latin typeface="Century Gothic" panose="020B0502020202020204" pitchFamily="34" charset="0"/>
                <a:ea typeface="Calibri" panose="020F0502020204030204" pitchFamily="34" charset="0"/>
                <a:cs typeface="Times New Roman" panose="02020603050405020304" pitchFamily="18" charset="0"/>
              </a:rPr>
              <a:t>Mn</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a:latin typeface="Century Gothic" panose="020B0502020202020204" pitchFamily="34" charset="0"/>
                <a:ea typeface="Calibri" panose="020F0502020204030204" pitchFamily="34" charset="0"/>
                <a:cs typeface="Times New Roman" panose="02020603050405020304" pitchFamily="18" charset="0"/>
              </a:rPr>
              <a:t>33,1 </a:t>
            </a:r>
            <a:r>
              <a:rPr lang="en-US" sz="2000" b="1" dirty="0">
                <a:latin typeface="Century Gothic" panose="020B0502020202020204" pitchFamily="34" charset="0"/>
                <a:ea typeface="Calibri" panose="020F0502020204030204" pitchFamily="34" charset="0"/>
                <a:cs typeface="Times New Roman" panose="02020603050405020304" pitchFamily="18" charset="0"/>
              </a:rPr>
              <a:t>mcg</a:t>
            </a:r>
            <a:r>
              <a:rPr lang="ru-RU" sz="2000" b="1" dirty="0">
                <a:latin typeface="Century Gothic" panose="020B0502020202020204" pitchFamily="34" charset="0"/>
                <a:ea typeface="Calibri" panose="020F0502020204030204" pitchFamily="34" charset="0"/>
                <a:cs typeface="Times New Roman" panose="02020603050405020304" pitchFamily="18" charset="0"/>
              </a:rPr>
              <a:t>/</a:t>
            </a:r>
            <a:r>
              <a:rPr lang="en-US" sz="2000" b="1" dirty="0">
                <a:latin typeface="Century Gothic" panose="020B0502020202020204" pitchFamily="34" charset="0"/>
                <a:ea typeface="Calibri" panose="020F0502020204030204" pitchFamily="34" charset="0"/>
                <a:cs typeface="Times New Roman" panose="02020603050405020304" pitchFamily="18" charset="0"/>
              </a:rPr>
              <a:t>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Cu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a:latin typeface="Century Gothic" panose="020B0502020202020204" pitchFamily="34" charset="0"/>
                <a:ea typeface="Calibri" panose="020F0502020204030204" pitchFamily="34" charset="0"/>
                <a:cs typeface="Times New Roman" panose="02020603050405020304" pitchFamily="18" charset="0"/>
              </a:rPr>
              <a:t>27,6 </a:t>
            </a:r>
            <a:r>
              <a:rPr lang="en-US" sz="2000" b="1" dirty="0">
                <a:latin typeface="Century Gothic" panose="020B0502020202020204" pitchFamily="34" charset="0"/>
                <a:ea typeface="Calibri" panose="020F0502020204030204" pitchFamily="34" charset="0"/>
                <a:cs typeface="Times New Roman" panose="02020603050405020304" pitchFamily="18" charset="0"/>
              </a:rPr>
              <a:t>mcg</a:t>
            </a:r>
            <a:r>
              <a:rPr lang="ru-RU" sz="2000" b="1" dirty="0">
                <a:latin typeface="Century Gothic" panose="020B0502020202020204" pitchFamily="34" charset="0"/>
                <a:ea typeface="Calibri" panose="020F0502020204030204" pitchFamily="34" charset="0"/>
                <a:cs typeface="Times New Roman" panose="02020603050405020304" pitchFamily="18" charset="0"/>
              </a:rPr>
              <a:t>/</a:t>
            </a:r>
            <a:r>
              <a:rPr lang="en-US" sz="2000" b="1" dirty="0">
                <a:latin typeface="Century Gothic" panose="020B0502020202020204" pitchFamily="34" charset="0"/>
                <a:ea typeface="Calibri" panose="020F0502020204030204" pitchFamily="34" charset="0"/>
                <a:cs typeface="Times New Roman" panose="02020603050405020304" pitchFamily="18" charset="0"/>
              </a:rPr>
              <a:t>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a:t>
            </a:r>
          </a:p>
          <a:p>
            <a:pPr lvl="0" defTabSz="914400" eaLnBrk="0" fontAlgn="base" hangingPunct="0">
              <a:spcBef>
                <a:spcPct val="0"/>
              </a:spcBef>
              <a:spcAft>
                <a:spcPct val="0"/>
              </a:spcAft>
            </a:pP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Ni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a:latin typeface="Century Gothic" panose="020B0502020202020204" pitchFamily="34" charset="0"/>
                <a:ea typeface="Calibri" panose="020F0502020204030204" pitchFamily="34" charset="0"/>
                <a:cs typeface="Times New Roman" panose="02020603050405020304" pitchFamily="18" charset="0"/>
              </a:rPr>
              <a:t>16,9 </a:t>
            </a:r>
            <a:r>
              <a:rPr lang="en-US" sz="2000" b="1" dirty="0">
                <a:latin typeface="Century Gothic" panose="020B0502020202020204" pitchFamily="34" charset="0"/>
                <a:ea typeface="Calibri" panose="020F0502020204030204" pitchFamily="34" charset="0"/>
                <a:cs typeface="Times New Roman" panose="02020603050405020304" pitchFamily="18" charset="0"/>
              </a:rPr>
              <a:t>mcg</a:t>
            </a:r>
            <a:r>
              <a:rPr lang="ru-RU" sz="2000" b="1" dirty="0">
                <a:latin typeface="Century Gothic" panose="020B0502020202020204" pitchFamily="34" charset="0"/>
                <a:ea typeface="Calibri" panose="020F0502020204030204" pitchFamily="34" charset="0"/>
                <a:cs typeface="Times New Roman" panose="02020603050405020304" pitchFamily="18" charset="0"/>
              </a:rPr>
              <a:t>/</a:t>
            </a:r>
            <a:r>
              <a:rPr lang="en-US" sz="2000" b="1" dirty="0">
                <a:latin typeface="Century Gothic" panose="020B0502020202020204" pitchFamily="34" charset="0"/>
                <a:ea typeface="Calibri" panose="020F0502020204030204" pitchFamily="34" charset="0"/>
                <a:cs typeface="Times New Roman" panose="02020603050405020304" pitchFamily="18" charset="0"/>
              </a:rPr>
              <a:t>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Cd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a:latin typeface="Century Gothic" panose="020B0502020202020204" pitchFamily="34" charset="0"/>
                <a:ea typeface="Calibri" panose="020F0502020204030204" pitchFamily="34" charset="0"/>
                <a:cs typeface="Times New Roman" panose="02020603050405020304" pitchFamily="18" charset="0"/>
              </a:rPr>
              <a:t>0,32 </a:t>
            </a:r>
            <a:r>
              <a:rPr lang="en-US" sz="2000" b="1" dirty="0">
                <a:latin typeface="Century Gothic" panose="020B0502020202020204" pitchFamily="34" charset="0"/>
                <a:ea typeface="Calibri" panose="020F0502020204030204" pitchFamily="34" charset="0"/>
                <a:cs typeface="Times New Roman" panose="02020603050405020304" pitchFamily="18" charset="0"/>
              </a:rPr>
              <a:t>mcg</a:t>
            </a:r>
            <a:r>
              <a:rPr lang="ru-RU" sz="2000" b="1" dirty="0">
                <a:latin typeface="Century Gothic" panose="020B0502020202020204" pitchFamily="34" charset="0"/>
                <a:ea typeface="Calibri" panose="020F0502020204030204" pitchFamily="34" charset="0"/>
                <a:cs typeface="Times New Roman" panose="02020603050405020304" pitchFamily="18" charset="0"/>
              </a:rPr>
              <a:t>/</a:t>
            </a:r>
            <a:r>
              <a:rPr lang="en-US" sz="2000" b="1" dirty="0">
                <a:latin typeface="Century Gothic" panose="020B0502020202020204" pitchFamily="34" charset="0"/>
                <a:ea typeface="Calibri" panose="020F0502020204030204" pitchFamily="34" charset="0"/>
                <a:cs typeface="Times New Roman" panose="02020603050405020304" pitchFamily="18" charset="0"/>
              </a:rPr>
              <a:t>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smtClean="0">
                <a:latin typeface="Century Gothic" panose="020B0502020202020204" pitchFamily="34" charset="0"/>
                <a:ea typeface="Calibri" panose="020F0502020204030204" pitchFamily="34" charset="0"/>
                <a:cs typeface="Times New Roman" panose="02020603050405020304" pitchFamily="18" charset="0"/>
              </a:rPr>
              <a:t>Pb</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ru-RU" sz="2000" b="1" dirty="0">
                <a:latin typeface="Century Gothic" panose="020B0502020202020204" pitchFamily="34" charset="0"/>
                <a:ea typeface="Calibri" panose="020F0502020204030204" pitchFamily="34" charset="0"/>
                <a:cs typeface="Times New Roman" panose="02020603050405020304" pitchFamily="18" charset="0"/>
              </a:rPr>
              <a:t>17,7 </a:t>
            </a:r>
            <a:r>
              <a:rPr lang="en-US" sz="2000" b="1" dirty="0">
                <a:latin typeface="Century Gothic" panose="020B0502020202020204" pitchFamily="34" charset="0"/>
                <a:ea typeface="Calibri" panose="020F0502020204030204" pitchFamily="34" charset="0"/>
                <a:cs typeface="Times New Roman" panose="02020603050405020304" pitchFamily="18" charset="0"/>
              </a:rPr>
              <a:t>mcg</a:t>
            </a:r>
            <a:r>
              <a:rPr lang="ru-RU" sz="2000" b="1" dirty="0">
                <a:latin typeface="Century Gothic" panose="020B0502020202020204" pitchFamily="34" charset="0"/>
                <a:ea typeface="Calibri" panose="020F0502020204030204" pitchFamily="34" charset="0"/>
                <a:cs typeface="Times New Roman" panose="02020603050405020304" pitchFamily="18" charset="0"/>
              </a:rPr>
              <a:t>/</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g</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p>
          <a:p>
            <a:pPr algn="ctr" defTabSz="914400" eaLnBrk="0" fontAlgn="base" hangingPunct="0">
              <a:spcBef>
                <a:spcPct val="0"/>
              </a:spcBef>
              <a:spcAft>
                <a:spcPct val="0"/>
              </a:spcAft>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Mercury and arsenic </a:t>
            </a:r>
            <a:r>
              <a:rPr lang="en-US" sz="2000" b="1" dirty="0">
                <a:latin typeface="Century Gothic" panose="020B0502020202020204" pitchFamily="34" charset="0"/>
                <a:ea typeface="Calibri" panose="020F0502020204030204" pitchFamily="34" charset="0"/>
                <a:cs typeface="Times New Roman" panose="02020603050405020304" pitchFamily="18" charset="0"/>
              </a:rPr>
              <a:t>in </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ash – traces</a:t>
            </a:r>
            <a:endParaRPr lang="ru-RU" sz="1400" b="1" dirty="0" smtClean="0">
              <a:latin typeface="Century Gothic" panose="020B050202020202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Content of Fe is 3,42 mg/g of ash</a:t>
            </a:r>
          </a:p>
          <a:p>
            <a:pPr lvl="0" algn="ctr" defTabSz="914400" eaLnBrk="0" fontAlgn="base" hangingPunct="0">
              <a:spcBef>
                <a:spcPct val="0"/>
              </a:spcBef>
              <a:spcAft>
                <a:spcPct val="0"/>
              </a:spcAft>
            </a:pPr>
            <a:endParaRPr lang="en-US" sz="2000" b="1" dirty="0" smtClean="0">
              <a:latin typeface="Century Gothic" panose="020B050202020202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The data prove the low content of heavy metals in the coal offered, and the most dangerous of them (mercury and arsenic) are traces only </a:t>
            </a:r>
            <a:r>
              <a:rPr lang="ru-RU" sz="2000" b="1" dirty="0" smtClean="0">
                <a:latin typeface="Century Gothic" panose="020B0502020202020204" pitchFamily="34" charset="0"/>
                <a:ea typeface="Calibri" panose="020F0502020204030204" pitchFamily="34" charset="0"/>
                <a:cs typeface="Times New Roman" panose="02020603050405020304" pitchFamily="18" charset="0"/>
              </a:rPr>
              <a:t> </a:t>
            </a:r>
          </a:p>
          <a:p>
            <a:pPr lvl="0" algn="ctr" defTabSz="914400" eaLnBrk="0" fontAlgn="base" hangingPunct="0">
              <a:spcBef>
                <a:spcPct val="0"/>
              </a:spcBef>
              <a:spcAft>
                <a:spcPct val="0"/>
              </a:spcAft>
            </a:pPr>
            <a:endParaRPr lang="ru-RU" sz="2000" b="1" dirty="0">
              <a:latin typeface="Century Gothic" panose="020B0502020202020204" pitchFamily="34" charset="0"/>
            </a:endParaRPr>
          </a:p>
          <a:p>
            <a:pPr lvl="0" algn="ctr"/>
            <a:endParaRPr lang="ru-RU" sz="2000" b="1" dirty="0">
              <a:latin typeface="Century Gothic" panose="020B0502020202020204" pitchFamily="34" charset="0"/>
            </a:endParaRPr>
          </a:p>
          <a:p>
            <a:pPr lvl="0" algn="ctr"/>
            <a:endParaRPr lang="ru-RU" sz="2000" b="1" dirty="0" smtClean="0">
              <a:latin typeface="Century Gothic" panose="020B0502020202020204" pitchFamily="34" charset="0"/>
              <a:ea typeface="Times New Roman" panose="02020603050405020304" pitchFamily="18" charset="0"/>
            </a:endParaRPr>
          </a:p>
          <a:p>
            <a:pPr lvl="0" algn="ctr"/>
            <a:endParaRPr lang="ru-RU" sz="2000" b="1" dirty="0">
              <a:latin typeface="Century Gothic" panose="020B0502020202020204" pitchFamily="34" charset="0"/>
            </a:endParaRPr>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62558" y="4786010"/>
            <a:ext cx="3712824" cy="2017154"/>
          </a:xfrm>
          <a:prstGeom prst="rect">
            <a:avLst/>
          </a:prstGeom>
        </p:spPr>
      </p:pic>
      <p:graphicFrame>
        <p:nvGraphicFramePr>
          <p:cNvPr id="3" name="Таблица 2"/>
          <p:cNvGraphicFramePr>
            <a:graphicFrameLocks noGrp="1"/>
          </p:cNvGraphicFramePr>
          <p:nvPr>
            <p:extLst>
              <p:ext uri="{D42A27DB-BD31-4B8C-83A1-F6EECF244321}">
                <p14:modId xmlns="" xmlns:p14="http://schemas.microsoft.com/office/powerpoint/2010/main" val="452642584"/>
              </p:ext>
            </p:extLst>
          </p:nvPr>
        </p:nvGraphicFramePr>
        <p:xfrm>
          <a:off x="1913970" y="1316444"/>
          <a:ext cx="7826711" cy="882011"/>
        </p:xfrm>
        <a:graphic>
          <a:graphicData uri="http://schemas.openxmlformats.org/drawingml/2006/table">
            <a:tbl>
              <a:tblPr firstRow="1" firstCol="1" lastRow="1" lastCol="1" bandRow="1" bandCol="1">
                <a:tableStyleId>{5C22544A-7EE6-4342-B048-85BDC9FD1C3A}</a:tableStyleId>
              </a:tblPr>
              <a:tblGrid>
                <a:gridCol w="1565115"/>
                <a:gridCol w="1565115"/>
                <a:gridCol w="1565115"/>
                <a:gridCol w="1565115"/>
                <a:gridCol w="1566251"/>
              </a:tblGrid>
              <a:tr h="502383">
                <a:tc>
                  <a:txBody>
                    <a:bodyPr/>
                    <a:lstStyle/>
                    <a:p>
                      <a:pPr algn="ctr">
                        <a:spcAft>
                          <a:spcPts val="0"/>
                        </a:spcAft>
                      </a:pPr>
                      <a:r>
                        <a:rPr lang="ru-RU" sz="2000" dirty="0">
                          <a:effectLst/>
                          <a:latin typeface="Century Gothic" panose="020B0502020202020204" pitchFamily="34" charset="0"/>
                        </a:rPr>
                        <a:t>N, %</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tc>
                <a:tc>
                  <a:txBody>
                    <a:bodyPr/>
                    <a:lstStyle/>
                    <a:p>
                      <a:pPr algn="ctr">
                        <a:spcAft>
                          <a:spcPts val="0"/>
                        </a:spcAft>
                      </a:pPr>
                      <a:r>
                        <a:rPr lang="ru-RU" sz="2000" dirty="0">
                          <a:effectLst/>
                          <a:latin typeface="Century Gothic" panose="020B0502020202020204" pitchFamily="34" charset="0"/>
                        </a:rPr>
                        <a:t>С, %</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tc>
                <a:tc>
                  <a:txBody>
                    <a:bodyPr/>
                    <a:lstStyle/>
                    <a:p>
                      <a:pPr algn="ctr">
                        <a:spcAft>
                          <a:spcPts val="0"/>
                        </a:spcAft>
                      </a:pPr>
                      <a:r>
                        <a:rPr lang="ru-RU" sz="2000" dirty="0">
                          <a:effectLst/>
                          <a:latin typeface="Century Gothic" panose="020B0502020202020204" pitchFamily="34" charset="0"/>
                        </a:rPr>
                        <a:t>S, %</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tc>
                <a:tc>
                  <a:txBody>
                    <a:bodyPr/>
                    <a:lstStyle/>
                    <a:p>
                      <a:pPr algn="ctr">
                        <a:spcAft>
                          <a:spcPts val="0"/>
                        </a:spcAft>
                      </a:pPr>
                      <a:r>
                        <a:rPr lang="ru-RU" sz="2000">
                          <a:effectLst/>
                          <a:latin typeface="Century Gothic" panose="020B0502020202020204" pitchFamily="34" charset="0"/>
                        </a:rPr>
                        <a:t>Н, %</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tc>
                <a:tc>
                  <a:txBody>
                    <a:bodyPr/>
                    <a:lstStyle/>
                    <a:p>
                      <a:pPr algn="ctr">
                        <a:spcAft>
                          <a:spcPts val="0"/>
                        </a:spcAft>
                      </a:pPr>
                      <a:r>
                        <a:rPr lang="ru-RU" sz="2000">
                          <a:effectLst/>
                          <a:latin typeface="Century Gothic" panose="020B0502020202020204" pitchFamily="34" charset="0"/>
                        </a:rPr>
                        <a:t>О, %</a:t>
                      </a:r>
                      <a:endParaRPr lang="ru-RU"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tc>
              </a:tr>
              <a:tr h="379628">
                <a:tc>
                  <a:txBody>
                    <a:bodyPr/>
                    <a:lstStyle/>
                    <a:p>
                      <a:pPr algn="ctr">
                        <a:spcAft>
                          <a:spcPts val="0"/>
                        </a:spcAft>
                      </a:pPr>
                      <a:r>
                        <a:rPr lang="ru-RU" sz="2000" dirty="0">
                          <a:solidFill>
                            <a:schemeClr val="bg1"/>
                          </a:solidFill>
                          <a:effectLst/>
                          <a:latin typeface="Century Gothic" panose="020B0502020202020204" pitchFamily="34" charset="0"/>
                        </a:rPr>
                        <a:t>0,51</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solidFill>
                      <a:schemeClr val="accent1">
                        <a:lumMod val="40000"/>
                        <a:lumOff val="60000"/>
                      </a:schemeClr>
                    </a:solidFill>
                  </a:tcPr>
                </a:tc>
                <a:tc>
                  <a:txBody>
                    <a:bodyPr/>
                    <a:lstStyle/>
                    <a:p>
                      <a:pPr algn="ctr">
                        <a:spcAft>
                          <a:spcPts val="0"/>
                        </a:spcAft>
                      </a:pPr>
                      <a:r>
                        <a:rPr lang="ru-RU" sz="2000" dirty="0">
                          <a:solidFill>
                            <a:schemeClr val="bg1"/>
                          </a:solidFill>
                          <a:effectLst/>
                          <a:latin typeface="Century Gothic" panose="020B0502020202020204" pitchFamily="34" charset="0"/>
                        </a:rPr>
                        <a:t>61,13</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solidFill>
                      <a:schemeClr val="accent1">
                        <a:lumMod val="40000"/>
                        <a:lumOff val="60000"/>
                      </a:schemeClr>
                    </a:solidFill>
                  </a:tcPr>
                </a:tc>
                <a:tc>
                  <a:txBody>
                    <a:bodyPr/>
                    <a:lstStyle/>
                    <a:p>
                      <a:pPr algn="ctr">
                        <a:spcAft>
                          <a:spcPts val="0"/>
                        </a:spcAft>
                      </a:pPr>
                      <a:r>
                        <a:rPr lang="ru-RU" sz="2000" dirty="0">
                          <a:solidFill>
                            <a:schemeClr val="bg1"/>
                          </a:solidFill>
                          <a:effectLst/>
                          <a:latin typeface="Century Gothic" panose="020B0502020202020204" pitchFamily="34" charset="0"/>
                        </a:rPr>
                        <a:t>3,64</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solidFill>
                      <a:schemeClr val="accent1">
                        <a:lumMod val="40000"/>
                        <a:lumOff val="60000"/>
                      </a:schemeClr>
                    </a:solidFill>
                  </a:tcPr>
                </a:tc>
                <a:tc>
                  <a:txBody>
                    <a:bodyPr/>
                    <a:lstStyle/>
                    <a:p>
                      <a:pPr algn="ctr">
                        <a:spcAft>
                          <a:spcPts val="0"/>
                        </a:spcAft>
                      </a:pPr>
                      <a:r>
                        <a:rPr lang="ru-RU" sz="2000" dirty="0">
                          <a:solidFill>
                            <a:schemeClr val="bg1"/>
                          </a:solidFill>
                          <a:effectLst/>
                          <a:latin typeface="Century Gothic" panose="020B0502020202020204" pitchFamily="34" charset="0"/>
                        </a:rPr>
                        <a:t>5,56</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solidFill>
                      <a:schemeClr val="accent1">
                        <a:lumMod val="40000"/>
                        <a:lumOff val="60000"/>
                      </a:schemeClr>
                    </a:solidFill>
                  </a:tcPr>
                </a:tc>
                <a:tc>
                  <a:txBody>
                    <a:bodyPr/>
                    <a:lstStyle/>
                    <a:p>
                      <a:pPr algn="ctr">
                        <a:spcAft>
                          <a:spcPts val="0"/>
                        </a:spcAft>
                      </a:pPr>
                      <a:r>
                        <a:rPr lang="ru-RU" sz="2000" dirty="0">
                          <a:solidFill>
                            <a:schemeClr val="bg1"/>
                          </a:solidFill>
                          <a:effectLst/>
                          <a:latin typeface="Century Gothic" panose="020B0502020202020204" pitchFamily="34" charset="0"/>
                        </a:rPr>
                        <a:t>29,16</a:t>
                      </a:r>
                      <a:endParaRPr lang="ru-RU"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22754" marR="122754" marT="0" marB="0" anchor="ctr">
                    <a:solidFill>
                      <a:schemeClr val="accent1">
                        <a:lumMod val="40000"/>
                        <a:lumOff val="60000"/>
                      </a:schemeClr>
                    </a:solidFill>
                  </a:tcPr>
                </a:tc>
              </a:tr>
            </a:tbl>
          </a:graphicData>
        </a:graphic>
      </p:graphicFrame>
    </p:spTree>
    <p:extLst>
      <p:ext uri="{BB962C8B-B14F-4D97-AF65-F5344CB8AC3E}">
        <p14:creationId xmlns="" xmlns:p14="http://schemas.microsoft.com/office/powerpoint/2010/main" val="2044137813"/>
      </p:ext>
    </p:extLst>
  </p:cSld>
  <p:clrMapOvr>
    <a:masterClrMapping/>
  </p:clrMapOvr>
  <mc:AlternateContent xmlns:mc="http://schemas.openxmlformats.org/markup-compatibility/2006">
    <mc:Choice xmlns="" xmlns:p14="http://schemas.microsoft.com/office/powerpoint/2010/main" Requires="p14">
      <p:transition spd="slow" p14:dur="3400" advClick="0" advTm="30000">
        <p14:reveal/>
      </p:transition>
    </mc:Choice>
    <mc:Fallback>
      <p:transition spd="slow" advClick="0" advTm="3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6890" y="4794320"/>
            <a:ext cx="3697528" cy="2008844"/>
          </a:xfrm>
          <a:prstGeom prst="rect">
            <a:avLst/>
          </a:prstGeom>
        </p:spPr>
      </p:pic>
      <p:sp>
        <p:nvSpPr>
          <p:cNvPr id="2" name="Прямоугольник 1"/>
          <p:cNvSpPr/>
          <p:nvPr/>
        </p:nvSpPr>
        <p:spPr>
          <a:xfrm>
            <a:off x="906011" y="930847"/>
            <a:ext cx="9907398" cy="3477875"/>
          </a:xfrm>
          <a:prstGeom prst="rect">
            <a:avLst/>
          </a:prstGeom>
        </p:spPr>
        <p:txBody>
          <a:bodyPr wrap="square">
            <a:spAutoFit/>
          </a:bodyPr>
          <a:lstStyle/>
          <a:p>
            <a:pPr algn="ctr"/>
            <a:r>
              <a:rPr lang="en-US" sz="2000" b="1" dirty="0" smtClean="0">
                <a:solidFill>
                  <a:srgbClr val="FFFF00"/>
                </a:solidFill>
                <a:latin typeface="Century Gothic" panose="020B0502020202020204" pitchFamily="34" charset="0"/>
              </a:rPr>
              <a:t>Advantages of using the</a:t>
            </a:r>
            <a:r>
              <a:rPr lang="ru-RU" sz="2000" b="1" dirty="0" smtClean="0">
                <a:solidFill>
                  <a:srgbClr val="FFFF00"/>
                </a:solidFill>
                <a:latin typeface="Century Gothic" panose="020B0502020202020204" pitchFamily="34" charset="0"/>
              </a:rPr>
              <a:t> </a:t>
            </a:r>
            <a:r>
              <a:rPr lang="en-US" sz="2000" b="1" dirty="0" smtClean="0">
                <a:solidFill>
                  <a:srgbClr val="FFFF00"/>
                </a:solidFill>
                <a:latin typeface="Century Gothic" panose="020B0502020202020204" pitchFamily="34" charset="0"/>
              </a:rPr>
              <a:t>leonardite offered by our company in fertilizers production: </a:t>
            </a:r>
            <a:endParaRPr lang="ru-RU" sz="2000" b="1" dirty="0">
              <a:solidFill>
                <a:srgbClr val="FFFF00"/>
              </a:solidFill>
              <a:latin typeface="Century Gothic" panose="020B0502020202020204" pitchFamily="34" charset="0"/>
            </a:endParaRPr>
          </a:p>
          <a:p>
            <a:pPr algn="just"/>
            <a:r>
              <a:rPr lang="ru-RU" sz="2000" b="1" dirty="0">
                <a:latin typeface="Century Gothic" panose="020B0502020202020204" pitchFamily="34" charset="0"/>
              </a:rPr>
              <a:t> </a:t>
            </a:r>
          </a:p>
          <a:p>
            <a:pPr marL="342900" lvl="0" indent="-342900" algn="just">
              <a:buFont typeface="Wingdings" panose="05000000000000000000" pitchFamily="2" charset="2"/>
              <a:buChar char="ü"/>
            </a:pPr>
            <a:r>
              <a:rPr lang="en-US" sz="2000" b="1" dirty="0" smtClean="0">
                <a:latin typeface="Century Gothic" panose="020B0502020202020204" pitchFamily="34" charset="0"/>
              </a:rPr>
              <a:t>Low cost price of fertilizers production;</a:t>
            </a:r>
          </a:p>
          <a:p>
            <a:pPr marL="342900" lvl="0" indent="-342900" algn="just">
              <a:buFont typeface="Wingdings" panose="05000000000000000000" pitchFamily="2" charset="2"/>
              <a:buChar char="ü"/>
            </a:pPr>
            <a:r>
              <a:rPr lang="en-US" sz="2000" b="1" dirty="0" smtClean="0">
                <a:latin typeface="Century Gothic" panose="020B0502020202020204" pitchFamily="34" charset="0"/>
              </a:rPr>
              <a:t>High quality of the fertilizers produced owing to high content of </a:t>
            </a:r>
            <a:r>
              <a:rPr lang="en-US" sz="2000" b="1" dirty="0" err="1" smtClean="0">
                <a:latin typeface="Century Gothic" panose="020B0502020202020204" pitchFamily="34" charset="0"/>
              </a:rPr>
              <a:t>humic</a:t>
            </a:r>
            <a:r>
              <a:rPr lang="en-US" sz="2000" b="1" dirty="0" smtClean="0">
                <a:latin typeface="Century Gothic" panose="020B0502020202020204" pitchFamily="34" charset="0"/>
              </a:rPr>
              <a:t> acids in brown coal</a:t>
            </a:r>
            <a:r>
              <a:rPr lang="ru-RU" sz="2000" b="1" dirty="0" smtClean="0">
                <a:latin typeface="Century Gothic" panose="020B0502020202020204" pitchFamily="34" charset="0"/>
              </a:rPr>
              <a:t> (</a:t>
            </a:r>
            <a:r>
              <a:rPr lang="en-US" sz="2000" b="1" dirty="0">
                <a:latin typeface="Century Gothic" panose="020B0502020202020204" pitchFamily="34" charset="0"/>
              </a:rPr>
              <a:t>leonardite</a:t>
            </a:r>
            <a:r>
              <a:rPr lang="ru-RU" sz="2000" b="1" dirty="0" smtClean="0">
                <a:latin typeface="Century Gothic" panose="020B0502020202020204" pitchFamily="34" charset="0"/>
              </a:rPr>
              <a:t>)</a:t>
            </a:r>
            <a:r>
              <a:rPr lang="en-US" sz="2000" b="1" dirty="0" smtClean="0">
                <a:latin typeface="Century Gothic" panose="020B0502020202020204" pitchFamily="34" charset="0"/>
              </a:rPr>
              <a:t>;</a:t>
            </a:r>
          </a:p>
          <a:p>
            <a:pPr marL="342900" lvl="0" indent="-342900" algn="just">
              <a:buFont typeface="Wingdings" panose="05000000000000000000" pitchFamily="2" charset="2"/>
              <a:buChar char="ü"/>
            </a:pPr>
            <a:r>
              <a:rPr lang="en-US" sz="2000" b="1" dirty="0" smtClean="0">
                <a:latin typeface="Century Gothic" panose="020B0502020202020204" pitchFamily="34" charset="0"/>
              </a:rPr>
              <a:t>High ecological compatibility of the fertilizers produced – brown coal</a:t>
            </a:r>
            <a:r>
              <a:rPr lang="ru-RU" sz="2000" b="1" dirty="0" smtClean="0">
                <a:latin typeface="Century Gothic" panose="020B0502020202020204" pitchFamily="34" charset="0"/>
              </a:rPr>
              <a:t>(</a:t>
            </a:r>
            <a:r>
              <a:rPr lang="en-US" sz="2000" b="1" dirty="0">
                <a:latin typeface="Century Gothic" panose="020B0502020202020204" pitchFamily="34" charset="0"/>
              </a:rPr>
              <a:t>leonardite</a:t>
            </a:r>
            <a:r>
              <a:rPr lang="ru-RU" sz="2000" b="1" dirty="0" smtClean="0">
                <a:latin typeface="Century Gothic" panose="020B0502020202020204" pitchFamily="34" charset="0"/>
              </a:rPr>
              <a:t>)</a:t>
            </a:r>
            <a:r>
              <a:rPr lang="en-US" sz="2000" b="1" dirty="0" smtClean="0">
                <a:latin typeface="Century Gothic" panose="020B0502020202020204" pitchFamily="34" charset="0"/>
              </a:rPr>
              <a:t> fertilizers do not contain nitric and </a:t>
            </a:r>
            <a:r>
              <a:rPr lang="en-US" sz="2000" b="1" dirty="0" err="1" smtClean="0">
                <a:latin typeface="Century Gothic" panose="020B0502020202020204" pitchFamily="34" charset="0"/>
              </a:rPr>
              <a:t>orthophosphoric</a:t>
            </a:r>
            <a:r>
              <a:rPr lang="en-US" sz="2000" b="1" dirty="0" smtClean="0">
                <a:latin typeface="Century Gothic" panose="020B0502020202020204" pitchFamily="34" charset="0"/>
              </a:rPr>
              <a:t> acids; </a:t>
            </a:r>
          </a:p>
          <a:p>
            <a:pPr marL="342900" lvl="0" indent="-342900" algn="just">
              <a:buFont typeface="Wingdings" panose="05000000000000000000" pitchFamily="2" charset="2"/>
              <a:buChar char="ü"/>
            </a:pPr>
            <a:r>
              <a:rPr lang="en-US" sz="2000" b="1" dirty="0" smtClean="0">
                <a:latin typeface="Century Gothic" panose="020B0502020202020204" pitchFamily="34" charset="0"/>
              </a:rPr>
              <a:t>Ability to use brown coal directly as fertilizer with no additional processing at consumption rate of 200 kg of brown coal</a:t>
            </a:r>
            <a:r>
              <a:rPr lang="ru-RU" sz="2000" b="1" dirty="0" smtClean="0">
                <a:latin typeface="Century Gothic" panose="020B0502020202020204" pitchFamily="34" charset="0"/>
              </a:rPr>
              <a:t> (</a:t>
            </a:r>
            <a:r>
              <a:rPr lang="en-US" sz="2000" b="1" dirty="0">
                <a:latin typeface="Century Gothic" panose="020B0502020202020204" pitchFamily="34" charset="0"/>
              </a:rPr>
              <a:t>leonardite</a:t>
            </a:r>
            <a:r>
              <a:rPr lang="ru-RU" sz="2000" b="1" dirty="0" smtClean="0">
                <a:latin typeface="Century Gothic" panose="020B0502020202020204" pitchFamily="34" charset="0"/>
              </a:rPr>
              <a:t>)</a:t>
            </a:r>
            <a:r>
              <a:rPr lang="en-US" sz="2000" b="1" dirty="0" smtClean="0">
                <a:latin typeface="Century Gothic" panose="020B0502020202020204" pitchFamily="34" charset="0"/>
              </a:rPr>
              <a:t> for 1 ha of land;</a:t>
            </a:r>
          </a:p>
          <a:p>
            <a:pPr marL="342900" lvl="0" indent="-342900" algn="just">
              <a:buFont typeface="Wingdings" panose="05000000000000000000" pitchFamily="2" charset="2"/>
              <a:buChar char="ü"/>
            </a:pPr>
            <a:r>
              <a:rPr lang="en-US" sz="2000" b="1" dirty="0" smtClean="0">
                <a:latin typeface="Century Gothic" panose="020B0502020202020204" pitchFamily="34" charset="0"/>
              </a:rPr>
              <a:t>Guaranteed and non-stop supply of brown coal </a:t>
            </a:r>
            <a:r>
              <a:rPr lang="ru-RU" sz="2000" b="1" dirty="0" smtClean="0">
                <a:latin typeface="Century Gothic" panose="020B0502020202020204" pitchFamily="34" charset="0"/>
              </a:rPr>
              <a:t>(</a:t>
            </a:r>
            <a:r>
              <a:rPr lang="en-US" sz="2000" b="1" dirty="0" smtClean="0">
                <a:latin typeface="Century Gothic" panose="020B0502020202020204" pitchFamily="34" charset="0"/>
              </a:rPr>
              <a:t>leonardite</a:t>
            </a:r>
            <a:r>
              <a:rPr lang="ru-RU" sz="2000" b="1" dirty="0" smtClean="0">
                <a:latin typeface="Century Gothic" panose="020B0502020202020204" pitchFamily="34" charset="0"/>
              </a:rPr>
              <a:t>)</a:t>
            </a:r>
            <a:endParaRPr lang="en-US" sz="2000" b="1" dirty="0" smtClean="0">
              <a:latin typeface="Century Gothic" panose="020B0502020202020204" pitchFamily="34" charset="0"/>
            </a:endParaRPr>
          </a:p>
        </p:txBody>
      </p:sp>
    </p:spTree>
    <p:extLst>
      <p:ext uri="{BB962C8B-B14F-4D97-AF65-F5344CB8AC3E}">
        <p14:creationId xmlns="" xmlns:p14="http://schemas.microsoft.com/office/powerpoint/2010/main" val="3317247137"/>
      </p:ext>
    </p:extLst>
  </p:cSld>
  <p:clrMapOvr>
    <a:masterClrMapping/>
  </p:clrMapOvr>
  <mc:AlternateContent xmlns:mc="http://schemas.openxmlformats.org/markup-compatibility/2006">
    <mc:Choice xmlns="" xmlns:p14="http://schemas.microsoft.com/office/powerpoint/2010/main" Requires="p14">
      <p:transition spd="slow" p14:dur="3400" advClick="0" advTm="30000">
        <p14:reveal/>
      </p:transition>
    </mc:Choice>
    <mc:Fallback>
      <p:transition spd="slow" advClick="0" advTm="30000">
        <p:fade/>
      </p:transition>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Вид</Template>
  <TotalTime>469</TotalTime>
  <Words>719</Words>
  <Application>Microsoft Office PowerPoint</Application>
  <PresentationFormat>Произвольный</PresentationFormat>
  <Paragraphs>118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View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Erohin</dc:creator>
  <cp:lastModifiedBy>User</cp:lastModifiedBy>
  <cp:revision>77</cp:revision>
  <dcterms:created xsi:type="dcterms:W3CDTF">2016-04-11T14:16:59Z</dcterms:created>
  <dcterms:modified xsi:type="dcterms:W3CDTF">2019-07-18T13:27:45Z</dcterms:modified>
</cp:coreProperties>
</file>